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9"/>
  </p:notesMasterIdLst>
  <p:sldIdLst>
    <p:sldId id="315" r:id="rId2"/>
    <p:sldId id="313" r:id="rId3"/>
    <p:sldId id="298" r:id="rId4"/>
    <p:sldId id="300" r:id="rId5"/>
    <p:sldId id="301" r:id="rId6"/>
    <p:sldId id="302" r:id="rId7"/>
    <p:sldId id="271" r:id="rId8"/>
    <p:sldId id="303" r:id="rId9"/>
    <p:sldId id="345" r:id="rId10"/>
    <p:sldId id="278" r:id="rId11"/>
    <p:sldId id="337" r:id="rId12"/>
    <p:sldId id="338" r:id="rId13"/>
    <p:sldId id="339" r:id="rId14"/>
    <p:sldId id="340" r:id="rId15"/>
    <p:sldId id="341" r:id="rId16"/>
    <p:sldId id="342" r:id="rId17"/>
    <p:sldId id="343" r:id="rId18"/>
    <p:sldId id="344" r:id="rId19"/>
    <p:sldId id="281" r:id="rId20"/>
    <p:sldId id="284" r:id="rId21"/>
    <p:sldId id="283" r:id="rId22"/>
    <p:sldId id="314" r:id="rId23"/>
    <p:sldId id="320" r:id="rId24"/>
    <p:sldId id="322" r:id="rId25"/>
    <p:sldId id="325" r:id="rId26"/>
    <p:sldId id="329" r:id="rId27"/>
    <p:sldId id="305" r:id="rId2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6"/>
    <p:restoredTop sz="94643"/>
  </p:normalViewPr>
  <p:slideViewPr>
    <p:cSldViewPr snapToGrid="0" snapToObjects="1">
      <p:cViewPr varScale="1">
        <p:scale>
          <a:sx n="120" d="100"/>
          <a:sy n="120" d="100"/>
        </p:scale>
        <p:origin x="120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7FAD218-0871-DC42-82FA-04F9159064AF}" type="doc">
      <dgm:prSet loTypeId="urn:microsoft.com/office/officeart/2005/8/layout/process1" loCatId="" qsTypeId="urn:microsoft.com/office/officeart/2005/8/quickstyle/simple2" qsCatId="simple" csTypeId="urn:microsoft.com/office/officeart/2005/8/colors/accent3_1" csCatId="accent3" phldr="1"/>
      <dgm:spPr/>
    </dgm:pt>
    <dgm:pt modelId="{17544C65-E279-784F-A323-9983FD21C703}">
      <dgm:prSet phldrT="[Text]"/>
      <dgm:spPr/>
      <dgm:t>
        <a:bodyPr/>
        <a:lstStyle/>
        <a:p>
          <a:r>
            <a:rPr lang="en-US" dirty="0"/>
            <a:t>Search in GEO and </a:t>
          </a:r>
          <a:r>
            <a:rPr lang="en-US" dirty="0" err="1"/>
            <a:t>ArrayExpress</a:t>
          </a:r>
          <a:endParaRPr lang="en-US" dirty="0"/>
        </a:p>
      </dgm:t>
    </dgm:pt>
    <dgm:pt modelId="{6C3912B8-9D26-CA4C-BB10-E2431E8A2540}" type="parTrans" cxnId="{7F669645-D7FC-174F-A758-312D5F11F565}">
      <dgm:prSet/>
      <dgm:spPr/>
      <dgm:t>
        <a:bodyPr/>
        <a:lstStyle/>
        <a:p>
          <a:endParaRPr lang="en-US"/>
        </a:p>
      </dgm:t>
    </dgm:pt>
    <dgm:pt modelId="{FA15C677-55DB-DF40-887F-42C2AC82FFF3}" type="sibTrans" cxnId="{7F669645-D7FC-174F-A758-312D5F11F565}">
      <dgm:prSet/>
      <dgm:spPr/>
      <dgm:t>
        <a:bodyPr/>
        <a:lstStyle/>
        <a:p>
          <a:endParaRPr lang="en-US"/>
        </a:p>
      </dgm:t>
    </dgm:pt>
    <dgm:pt modelId="{B5F54508-6A72-9C4F-80A9-9646DD3E23DA}">
      <dgm:prSet phldrT="[Text]"/>
      <dgm:spPr/>
      <dgm:t>
        <a:bodyPr/>
        <a:lstStyle/>
        <a:p>
          <a:r>
            <a:rPr lang="en-US" dirty="0"/>
            <a:t>Data filtration</a:t>
          </a:r>
        </a:p>
      </dgm:t>
    </dgm:pt>
    <dgm:pt modelId="{3C74DFD7-629A-FA4A-B160-DB32B20BED3E}" type="parTrans" cxnId="{23609111-5323-9E4B-B926-02DA44FC6C06}">
      <dgm:prSet/>
      <dgm:spPr/>
      <dgm:t>
        <a:bodyPr/>
        <a:lstStyle/>
        <a:p>
          <a:endParaRPr lang="en-US"/>
        </a:p>
      </dgm:t>
    </dgm:pt>
    <dgm:pt modelId="{BAA7F571-0E11-1247-9C27-DC1211E9219B}" type="sibTrans" cxnId="{23609111-5323-9E4B-B926-02DA44FC6C06}">
      <dgm:prSet/>
      <dgm:spPr/>
      <dgm:t>
        <a:bodyPr/>
        <a:lstStyle/>
        <a:p>
          <a:endParaRPr lang="en-US"/>
        </a:p>
      </dgm:t>
    </dgm:pt>
    <dgm:pt modelId="{4FFC1128-A0E0-1648-A50C-EB7254AB7387}">
      <dgm:prSet phldrT="[Text]"/>
      <dgm:spPr/>
      <dgm:t>
        <a:bodyPr/>
        <a:lstStyle/>
        <a:p>
          <a:r>
            <a:rPr lang="en-US" dirty="0"/>
            <a:t>Data download in COMMAND</a:t>
          </a:r>
        </a:p>
      </dgm:t>
    </dgm:pt>
    <dgm:pt modelId="{DBA6F640-0258-594E-999D-2417B470F38E}" type="parTrans" cxnId="{1F909C8D-62D6-2346-B638-DFB57C7B0F7E}">
      <dgm:prSet/>
      <dgm:spPr/>
      <dgm:t>
        <a:bodyPr/>
        <a:lstStyle/>
        <a:p>
          <a:endParaRPr lang="en-US"/>
        </a:p>
      </dgm:t>
    </dgm:pt>
    <dgm:pt modelId="{C98B8D26-D0D1-7B4B-ADF4-8C1A5BCA6328}" type="sibTrans" cxnId="{1F909C8D-62D6-2346-B638-DFB57C7B0F7E}">
      <dgm:prSet/>
      <dgm:spPr/>
      <dgm:t>
        <a:bodyPr/>
        <a:lstStyle/>
        <a:p>
          <a:endParaRPr lang="en-US"/>
        </a:p>
      </dgm:t>
    </dgm:pt>
    <dgm:pt modelId="{74740860-65E3-1540-9E7C-758F9BBBA3E3}" type="pres">
      <dgm:prSet presAssocID="{37FAD218-0871-DC42-82FA-04F9159064AF}" presName="Name0" presStyleCnt="0">
        <dgm:presLayoutVars>
          <dgm:dir/>
          <dgm:resizeHandles val="exact"/>
        </dgm:presLayoutVars>
      </dgm:prSet>
      <dgm:spPr/>
    </dgm:pt>
    <dgm:pt modelId="{B8A4529D-DC9E-1747-8986-E52A2AB0D162}" type="pres">
      <dgm:prSet presAssocID="{17544C65-E279-784F-A323-9983FD21C703}" presName="node" presStyleLbl="node1" presStyleIdx="0" presStyleCnt="3">
        <dgm:presLayoutVars>
          <dgm:bulletEnabled val="1"/>
        </dgm:presLayoutVars>
      </dgm:prSet>
      <dgm:spPr/>
    </dgm:pt>
    <dgm:pt modelId="{43640F12-1EFD-8E4F-86C4-70F47407C749}" type="pres">
      <dgm:prSet presAssocID="{FA15C677-55DB-DF40-887F-42C2AC82FFF3}" presName="sibTrans" presStyleLbl="sibTrans2D1" presStyleIdx="0" presStyleCnt="2"/>
      <dgm:spPr/>
    </dgm:pt>
    <dgm:pt modelId="{DE364190-9B79-3341-B976-03E51CF58E5D}" type="pres">
      <dgm:prSet presAssocID="{FA15C677-55DB-DF40-887F-42C2AC82FFF3}" presName="connectorText" presStyleLbl="sibTrans2D1" presStyleIdx="0" presStyleCnt="2"/>
      <dgm:spPr/>
    </dgm:pt>
    <dgm:pt modelId="{BD355473-1C3E-D146-96F2-16A24498CD39}" type="pres">
      <dgm:prSet presAssocID="{B5F54508-6A72-9C4F-80A9-9646DD3E23DA}" presName="node" presStyleLbl="node1" presStyleIdx="1" presStyleCnt="3">
        <dgm:presLayoutVars>
          <dgm:bulletEnabled val="1"/>
        </dgm:presLayoutVars>
      </dgm:prSet>
      <dgm:spPr/>
    </dgm:pt>
    <dgm:pt modelId="{46A03A66-487F-BF4F-B0B3-3485F1B730D9}" type="pres">
      <dgm:prSet presAssocID="{BAA7F571-0E11-1247-9C27-DC1211E9219B}" presName="sibTrans" presStyleLbl="sibTrans2D1" presStyleIdx="1" presStyleCnt="2"/>
      <dgm:spPr/>
    </dgm:pt>
    <dgm:pt modelId="{EF85E295-EBC8-8A42-A9E7-7BD561BF6C03}" type="pres">
      <dgm:prSet presAssocID="{BAA7F571-0E11-1247-9C27-DC1211E9219B}" presName="connectorText" presStyleLbl="sibTrans2D1" presStyleIdx="1" presStyleCnt="2"/>
      <dgm:spPr/>
    </dgm:pt>
    <dgm:pt modelId="{2FA60572-6A6C-964E-BA31-CFEA251C8BF9}" type="pres">
      <dgm:prSet presAssocID="{4FFC1128-A0E0-1648-A50C-EB7254AB7387}" presName="node" presStyleLbl="node1" presStyleIdx="2" presStyleCnt="3">
        <dgm:presLayoutVars>
          <dgm:bulletEnabled val="1"/>
        </dgm:presLayoutVars>
      </dgm:prSet>
      <dgm:spPr/>
    </dgm:pt>
  </dgm:ptLst>
  <dgm:cxnLst>
    <dgm:cxn modelId="{23609111-5323-9E4B-B926-02DA44FC6C06}" srcId="{37FAD218-0871-DC42-82FA-04F9159064AF}" destId="{B5F54508-6A72-9C4F-80A9-9646DD3E23DA}" srcOrd="1" destOrd="0" parTransId="{3C74DFD7-629A-FA4A-B160-DB32B20BED3E}" sibTransId="{BAA7F571-0E11-1247-9C27-DC1211E9219B}"/>
    <dgm:cxn modelId="{7F669645-D7FC-174F-A758-312D5F11F565}" srcId="{37FAD218-0871-DC42-82FA-04F9159064AF}" destId="{17544C65-E279-784F-A323-9983FD21C703}" srcOrd="0" destOrd="0" parTransId="{6C3912B8-9D26-CA4C-BB10-E2431E8A2540}" sibTransId="{FA15C677-55DB-DF40-887F-42C2AC82FFF3}"/>
    <dgm:cxn modelId="{0C7FA55C-63FE-E047-9331-7FF79EBC29E5}" type="presOf" srcId="{FA15C677-55DB-DF40-887F-42C2AC82FFF3}" destId="{DE364190-9B79-3341-B976-03E51CF58E5D}" srcOrd="1" destOrd="0" presId="urn:microsoft.com/office/officeart/2005/8/layout/process1"/>
    <dgm:cxn modelId="{34B63373-5E54-5D46-8585-8721D6B5E85D}" type="presOf" srcId="{17544C65-E279-784F-A323-9983FD21C703}" destId="{B8A4529D-DC9E-1747-8986-E52A2AB0D162}" srcOrd="0" destOrd="0" presId="urn:microsoft.com/office/officeart/2005/8/layout/process1"/>
    <dgm:cxn modelId="{1F909C8D-62D6-2346-B638-DFB57C7B0F7E}" srcId="{37FAD218-0871-DC42-82FA-04F9159064AF}" destId="{4FFC1128-A0E0-1648-A50C-EB7254AB7387}" srcOrd="2" destOrd="0" parTransId="{DBA6F640-0258-594E-999D-2417B470F38E}" sibTransId="{C98B8D26-D0D1-7B4B-ADF4-8C1A5BCA6328}"/>
    <dgm:cxn modelId="{ED01A496-0D07-BC4A-8E6A-715EAB572993}" type="presOf" srcId="{BAA7F571-0E11-1247-9C27-DC1211E9219B}" destId="{EF85E295-EBC8-8A42-A9E7-7BD561BF6C03}" srcOrd="1" destOrd="0" presId="urn:microsoft.com/office/officeart/2005/8/layout/process1"/>
    <dgm:cxn modelId="{8B5A3EA0-9A70-1844-9E7B-6219FACDED2D}" type="presOf" srcId="{BAA7F571-0E11-1247-9C27-DC1211E9219B}" destId="{46A03A66-487F-BF4F-B0B3-3485F1B730D9}" srcOrd="0" destOrd="0" presId="urn:microsoft.com/office/officeart/2005/8/layout/process1"/>
    <dgm:cxn modelId="{B84B2EDE-FA09-6B40-999B-F5DFF156D93B}" type="presOf" srcId="{FA15C677-55DB-DF40-887F-42C2AC82FFF3}" destId="{43640F12-1EFD-8E4F-86C4-70F47407C749}" srcOrd="0" destOrd="0" presId="urn:microsoft.com/office/officeart/2005/8/layout/process1"/>
    <dgm:cxn modelId="{4D17ABE0-A60F-B04D-B3BC-E210C1A425D7}" type="presOf" srcId="{4FFC1128-A0E0-1648-A50C-EB7254AB7387}" destId="{2FA60572-6A6C-964E-BA31-CFEA251C8BF9}" srcOrd="0" destOrd="0" presId="urn:microsoft.com/office/officeart/2005/8/layout/process1"/>
    <dgm:cxn modelId="{A08F97F3-97ED-004E-93EE-2B11D36888FF}" type="presOf" srcId="{37FAD218-0871-DC42-82FA-04F9159064AF}" destId="{74740860-65E3-1540-9E7C-758F9BBBA3E3}" srcOrd="0" destOrd="0" presId="urn:microsoft.com/office/officeart/2005/8/layout/process1"/>
    <dgm:cxn modelId="{ECCEFDFA-5251-B044-A7F7-940E50B207BC}" type="presOf" srcId="{B5F54508-6A72-9C4F-80A9-9646DD3E23DA}" destId="{BD355473-1C3E-D146-96F2-16A24498CD39}" srcOrd="0" destOrd="0" presId="urn:microsoft.com/office/officeart/2005/8/layout/process1"/>
    <dgm:cxn modelId="{97AFA6A5-9AC5-1A42-BB99-48C9F6914AD7}" type="presParOf" srcId="{74740860-65E3-1540-9E7C-758F9BBBA3E3}" destId="{B8A4529D-DC9E-1747-8986-E52A2AB0D162}" srcOrd="0" destOrd="0" presId="urn:microsoft.com/office/officeart/2005/8/layout/process1"/>
    <dgm:cxn modelId="{A7099B24-E088-4C43-93E3-1625088E147B}" type="presParOf" srcId="{74740860-65E3-1540-9E7C-758F9BBBA3E3}" destId="{43640F12-1EFD-8E4F-86C4-70F47407C749}" srcOrd="1" destOrd="0" presId="urn:microsoft.com/office/officeart/2005/8/layout/process1"/>
    <dgm:cxn modelId="{B9526C29-75E4-064A-B74D-DF2E346F9E69}" type="presParOf" srcId="{43640F12-1EFD-8E4F-86C4-70F47407C749}" destId="{DE364190-9B79-3341-B976-03E51CF58E5D}" srcOrd="0" destOrd="0" presId="urn:microsoft.com/office/officeart/2005/8/layout/process1"/>
    <dgm:cxn modelId="{B53776D9-763F-F64E-B0FF-CAC20461C921}" type="presParOf" srcId="{74740860-65E3-1540-9E7C-758F9BBBA3E3}" destId="{BD355473-1C3E-D146-96F2-16A24498CD39}" srcOrd="2" destOrd="0" presId="urn:microsoft.com/office/officeart/2005/8/layout/process1"/>
    <dgm:cxn modelId="{AA727A6F-0C5E-D744-BEFE-7E4F8F7576F4}" type="presParOf" srcId="{74740860-65E3-1540-9E7C-758F9BBBA3E3}" destId="{46A03A66-487F-BF4F-B0B3-3485F1B730D9}" srcOrd="3" destOrd="0" presId="urn:microsoft.com/office/officeart/2005/8/layout/process1"/>
    <dgm:cxn modelId="{209F5300-4E27-2B4D-860D-DA308EF6D17C}" type="presParOf" srcId="{46A03A66-487F-BF4F-B0B3-3485F1B730D9}" destId="{EF85E295-EBC8-8A42-A9E7-7BD561BF6C03}" srcOrd="0" destOrd="0" presId="urn:microsoft.com/office/officeart/2005/8/layout/process1"/>
    <dgm:cxn modelId="{438D2C18-6D5C-BE42-9188-4ACE10A2E9D2}" type="presParOf" srcId="{74740860-65E3-1540-9E7C-758F9BBBA3E3}" destId="{2FA60572-6A6C-964E-BA31-CFEA251C8BF9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D84AB41-BB00-D947-A006-E69977455406}" type="doc">
      <dgm:prSet loTypeId="urn:microsoft.com/office/officeart/2005/8/layout/lProcess2" loCatId="" qsTypeId="urn:microsoft.com/office/officeart/2005/8/quickstyle/simple3" qsCatId="simple" csTypeId="urn:microsoft.com/office/officeart/2005/8/colors/accent5_1" csCatId="accent5" phldr="1"/>
      <dgm:spPr/>
    </dgm:pt>
    <dgm:pt modelId="{1098B07F-E5DC-134F-B6F2-130E55608539}">
      <dgm:prSet phldrT="[Text]"/>
      <dgm:spPr/>
      <dgm:t>
        <a:bodyPr/>
        <a:lstStyle/>
        <a:p>
          <a:r>
            <a:rPr lang="en-US" dirty="0"/>
            <a:t>Data parsing</a:t>
          </a:r>
        </a:p>
      </dgm:t>
    </dgm:pt>
    <dgm:pt modelId="{3B236094-E957-0945-97F6-A5382D155DAF}" type="parTrans" cxnId="{06A0F5E5-92E8-5E40-8ED4-FBBB912FD3B1}">
      <dgm:prSet/>
      <dgm:spPr/>
      <dgm:t>
        <a:bodyPr/>
        <a:lstStyle/>
        <a:p>
          <a:endParaRPr lang="en-US"/>
        </a:p>
      </dgm:t>
    </dgm:pt>
    <dgm:pt modelId="{E8A2A6F6-D896-EE47-B424-CFE79C0030E2}" type="sibTrans" cxnId="{06A0F5E5-92E8-5E40-8ED4-FBBB912FD3B1}">
      <dgm:prSet/>
      <dgm:spPr/>
      <dgm:t>
        <a:bodyPr/>
        <a:lstStyle/>
        <a:p>
          <a:endParaRPr lang="en-US"/>
        </a:p>
      </dgm:t>
    </dgm:pt>
    <dgm:pt modelId="{13457E13-AFF2-E54D-9615-B206C05BAB29}">
      <dgm:prSet phldrT="[Text]"/>
      <dgm:spPr/>
      <dgm:t>
        <a:bodyPr/>
        <a:lstStyle/>
        <a:p>
          <a:r>
            <a:rPr lang="en-US" dirty="0"/>
            <a:t>Contrast specification</a:t>
          </a:r>
        </a:p>
      </dgm:t>
    </dgm:pt>
    <dgm:pt modelId="{D940441B-4EE1-124B-8E08-E8B1B2D577FA}" type="parTrans" cxnId="{2CE55F86-94F3-F240-BF85-5A9A429D6582}">
      <dgm:prSet/>
      <dgm:spPr/>
      <dgm:t>
        <a:bodyPr/>
        <a:lstStyle/>
        <a:p>
          <a:endParaRPr lang="en-US"/>
        </a:p>
      </dgm:t>
    </dgm:pt>
    <dgm:pt modelId="{2CEA70BD-3265-AD48-A544-644EC6631332}" type="sibTrans" cxnId="{2CE55F86-94F3-F240-BF85-5A9A429D6582}">
      <dgm:prSet/>
      <dgm:spPr/>
      <dgm:t>
        <a:bodyPr/>
        <a:lstStyle/>
        <a:p>
          <a:endParaRPr lang="en-US"/>
        </a:p>
      </dgm:t>
    </dgm:pt>
    <dgm:pt modelId="{8F55A327-3894-0B4E-81EE-903F5284A991}">
      <dgm:prSet phldrT="[Text]"/>
      <dgm:spPr/>
      <dgm:t>
        <a:bodyPr/>
        <a:lstStyle/>
        <a:p>
          <a:r>
            <a:rPr lang="en-US" dirty="0"/>
            <a:t>Data homogenized </a:t>
          </a:r>
        </a:p>
      </dgm:t>
    </dgm:pt>
    <dgm:pt modelId="{9177D9E4-35F4-094D-90A6-3FBFAF600BB4}" type="parTrans" cxnId="{BBAED453-83F3-B841-8CC6-354B9455A918}">
      <dgm:prSet/>
      <dgm:spPr/>
      <dgm:t>
        <a:bodyPr/>
        <a:lstStyle/>
        <a:p>
          <a:endParaRPr lang="en-US"/>
        </a:p>
      </dgm:t>
    </dgm:pt>
    <dgm:pt modelId="{8FCDAED5-5564-B74A-AEC8-7CCBF77F95D7}" type="sibTrans" cxnId="{BBAED453-83F3-B841-8CC6-354B9455A918}">
      <dgm:prSet/>
      <dgm:spPr/>
      <dgm:t>
        <a:bodyPr/>
        <a:lstStyle/>
        <a:p>
          <a:endParaRPr lang="en-US"/>
        </a:p>
      </dgm:t>
    </dgm:pt>
    <dgm:pt modelId="{90E26F5F-9EBE-EB4D-86A9-AF020BB626C1}">
      <dgm:prSet/>
      <dgm:spPr/>
      <dgm:t>
        <a:bodyPr/>
        <a:lstStyle/>
        <a:p>
          <a:r>
            <a:rPr lang="en-US" dirty="0"/>
            <a:t>COPD vs Control</a:t>
          </a:r>
        </a:p>
        <a:p>
          <a:r>
            <a:rPr lang="en-US" dirty="0"/>
            <a:t>Control vs Control</a:t>
          </a:r>
        </a:p>
      </dgm:t>
    </dgm:pt>
    <dgm:pt modelId="{33AF4DEC-7FAB-534A-8AA5-2305D2136124}" type="parTrans" cxnId="{D777EADF-2DDF-304E-B4CF-A7A0A0E59056}">
      <dgm:prSet/>
      <dgm:spPr/>
      <dgm:t>
        <a:bodyPr/>
        <a:lstStyle/>
        <a:p>
          <a:endParaRPr lang="en-US"/>
        </a:p>
      </dgm:t>
    </dgm:pt>
    <dgm:pt modelId="{1F9660DE-2D59-F045-8444-28F848539112}" type="sibTrans" cxnId="{D777EADF-2DDF-304E-B4CF-A7A0A0E59056}">
      <dgm:prSet/>
      <dgm:spPr/>
      <dgm:t>
        <a:bodyPr/>
        <a:lstStyle/>
        <a:p>
          <a:endParaRPr lang="en-US"/>
        </a:p>
      </dgm:t>
    </dgm:pt>
    <dgm:pt modelId="{B2B0C82C-3B23-1241-A97E-9E5C5F74D1E9}">
      <dgm:prSet/>
      <dgm:spPr/>
      <dgm:t>
        <a:bodyPr/>
        <a:lstStyle/>
        <a:p>
          <a:r>
            <a:rPr lang="en-US" dirty="0"/>
            <a:t>Sample type</a:t>
          </a:r>
        </a:p>
      </dgm:t>
    </dgm:pt>
    <dgm:pt modelId="{893B50A0-286D-0C4B-A23C-F41A7CE49BD6}" type="parTrans" cxnId="{E1CCAD46-8865-7143-8931-BFD71739B187}">
      <dgm:prSet/>
      <dgm:spPr/>
      <dgm:t>
        <a:bodyPr/>
        <a:lstStyle/>
        <a:p>
          <a:endParaRPr lang="en-US"/>
        </a:p>
      </dgm:t>
    </dgm:pt>
    <dgm:pt modelId="{A27F501E-C303-3146-B165-81B38830B441}" type="sibTrans" cxnId="{E1CCAD46-8865-7143-8931-BFD71739B187}">
      <dgm:prSet/>
      <dgm:spPr/>
      <dgm:t>
        <a:bodyPr/>
        <a:lstStyle/>
        <a:p>
          <a:endParaRPr lang="en-US"/>
        </a:p>
      </dgm:t>
    </dgm:pt>
    <dgm:pt modelId="{9C0BB5BE-A48E-9347-B2EA-75EB2F1E6D0C}">
      <dgm:prSet/>
      <dgm:spPr/>
      <dgm:t>
        <a:bodyPr/>
        <a:lstStyle/>
        <a:p>
          <a:r>
            <a:rPr lang="en-US" dirty="0"/>
            <a:t>Clinical data</a:t>
          </a:r>
        </a:p>
      </dgm:t>
    </dgm:pt>
    <dgm:pt modelId="{0ED05069-E49A-8D45-A534-20B9E890E6CF}" type="parTrans" cxnId="{A126A9E7-EC40-6740-8CDF-10A1C17BFB32}">
      <dgm:prSet/>
      <dgm:spPr/>
      <dgm:t>
        <a:bodyPr/>
        <a:lstStyle/>
        <a:p>
          <a:endParaRPr lang="en-US"/>
        </a:p>
      </dgm:t>
    </dgm:pt>
    <dgm:pt modelId="{782E1734-5DD0-2B4D-8F6B-7FEEE5625D9A}" type="sibTrans" cxnId="{A126A9E7-EC40-6740-8CDF-10A1C17BFB32}">
      <dgm:prSet/>
      <dgm:spPr/>
      <dgm:t>
        <a:bodyPr/>
        <a:lstStyle/>
        <a:p>
          <a:endParaRPr lang="en-US"/>
        </a:p>
      </dgm:t>
    </dgm:pt>
    <dgm:pt modelId="{4ABEF0FB-EC96-8A4A-B244-BB4A7A8C0CBF}">
      <dgm:prSet phldrT="[Text]"/>
      <dgm:spPr/>
      <dgm:t>
        <a:bodyPr/>
        <a:lstStyle/>
        <a:p>
          <a:r>
            <a:rPr lang="en-US" dirty="0"/>
            <a:t>Don't use background correction</a:t>
          </a:r>
        </a:p>
      </dgm:t>
    </dgm:pt>
    <dgm:pt modelId="{7DF475A2-9603-B147-B0A4-FC91996B5F31}" type="parTrans" cxnId="{BF8E8A14-E4A1-E148-BF30-A9BEFC114E24}">
      <dgm:prSet/>
      <dgm:spPr/>
      <dgm:t>
        <a:bodyPr/>
        <a:lstStyle/>
        <a:p>
          <a:endParaRPr lang="en-US"/>
        </a:p>
      </dgm:t>
    </dgm:pt>
    <dgm:pt modelId="{FA9BF38E-8167-DA4E-B7BD-AFB550742C76}" type="sibTrans" cxnId="{BF8E8A14-E4A1-E148-BF30-A9BEFC114E24}">
      <dgm:prSet/>
      <dgm:spPr/>
      <dgm:t>
        <a:bodyPr/>
        <a:lstStyle/>
        <a:p>
          <a:endParaRPr lang="en-US"/>
        </a:p>
      </dgm:t>
    </dgm:pt>
    <dgm:pt modelId="{A4187403-F21E-B04C-9FF7-6808047796E7}">
      <dgm:prSet phldrT="[Text]"/>
      <dgm:spPr/>
      <dgm:t>
        <a:bodyPr/>
        <a:lstStyle/>
        <a:p>
          <a:r>
            <a:rPr lang="en-US" dirty="0"/>
            <a:t>Log2 </a:t>
          </a:r>
        </a:p>
      </dgm:t>
    </dgm:pt>
    <dgm:pt modelId="{115D821F-BE37-0241-9F5B-346985AE108F}" type="parTrans" cxnId="{749BC849-FAC9-1840-A5DE-0EC83E5C76F3}">
      <dgm:prSet/>
      <dgm:spPr/>
      <dgm:t>
        <a:bodyPr/>
        <a:lstStyle/>
        <a:p>
          <a:endParaRPr lang="en-US"/>
        </a:p>
      </dgm:t>
    </dgm:pt>
    <dgm:pt modelId="{33B7D682-581A-BC41-967B-565ECCB4EC2D}" type="sibTrans" cxnId="{749BC849-FAC9-1840-A5DE-0EC83E5C76F3}">
      <dgm:prSet/>
      <dgm:spPr/>
      <dgm:t>
        <a:bodyPr/>
        <a:lstStyle/>
        <a:p>
          <a:endParaRPr lang="en-US"/>
        </a:p>
      </dgm:t>
    </dgm:pt>
    <dgm:pt modelId="{220EE1C3-135C-B14D-85B5-E1521A6B92BB}">
      <dgm:prSet phldrT="[Text]"/>
      <dgm:spPr/>
      <dgm:t>
        <a:bodyPr/>
        <a:lstStyle/>
        <a:p>
          <a:r>
            <a:rPr lang="en-US" dirty="0"/>
            <a:t>Loess or </a:t>
          </a:r>
          <a:r>
            <a:rPr lang="en-US" dirty="0" err="1"/>
            <a:t>Quantil</a:t>
          </a:r>
          <a:r>
            <a:rPr lang="en-US" dirty="0"/>
            <a:t> normalization</a:t>
          </a:r>
        </a:p>
      </dgm:t>
    </dgm:pt>
    <dgm:pt modelId="{9108E2B8-80A3-D942-AEBB-899478A49D76}" type="parTrans" cxnId="{34CA04A7-0F17-1A4C-AB9C-90181897A9F1}">
      <dgm:prSet/>
      <dgm:spPr/>
      <dgm:t>
        <a:bodyPr/>
        <a:lstStyle/>
        <a:p>
          <a:endParaRPr lang="en-US"/>
        </a:p>
      </dgm:t>
    </dgm:pt>
    <dgm:pt modelId="{1DD5ED70-14F1-C140-B50A-F0FEC99F2900}" type="sibTrans" cxnId="{34CA04A7-0F17-1A4C-AB9C-90181897A9F1}">
      <dgm:prSet/>
      <dgm:spPr/>
      <dgm:t>
        <a:bodyPr/>
        <a:lstStyle/>
        <a:p>
          <a:endParaRPr lang="en-US"/>
        </a:p>
      </dgm:t>
    </dgm:pt>
    <dgm:pt modelId="{27DB08D8-9DB0-4147-ADE8-B52AD5885BC5}">
      <dgm:prSet phldrT="[Text]"/>
      <dgm:spPr/>
      <dgm:t>
        <a:bodyPr/>
        <a:lstStyle/>
        <a:p>
          <a:r>
            <a:rPr lang="en-US" dirty="0"/>
            <a:t>Gene </a:t>
          </a:r>
          <a:r>
            <a:rPr lang="en-US" dirty="0" err="1"/>
            <a:t>sumarization</a:t>
          </a:r>
          <a:r>
            <a:rPr lang="en-US" dirty="0"/>
            <a:t> (i.e. median polish)</a:t>
          </a:r>
        </a:p>
      </dgm:t>
    </dgm:pt>
    <dgm:pt modelId="{74E643F4-B064-6B45-BABB-072C6F178B23}" type="parTrans" cxnId="{292CEE2E-5FEA-3540-B4F6-2BF8C4125600}">
      <dgm:prSet/>
      <dgm:spPr/>
      <dgm:t>
        <a:bodyPr/>
        <a:lstStyle/>
        <a:p>
          <a:endParaRPr lang="en-US"/>
        </a:p>
      </dgm:t>
    </dgm:pt>
    <dgm:pt modelId="{855157C4-8ECB-6244-9BB0-5D3312DD71BA}" type="sibTrans" cxnId="{292CEE2E-5FEA-3540-B4F6-2BF8C4125600}">
      <dgm:prSet/>
      <dgm:spPr/>
      <dgm:t>
        <a:bodyPr/>
        <a:lstStyle/>
        <a:p>
          <a:endParaRPr lang="en-US"/>
        </a:p>
      </dgm:t>
    </dgm:pt>
    <dgm:pt modelId="{D3325D81-BB71-FE4A-9460-FC0E9DFE0DA9}">
      <dgm:prSet phldrT="[Text]"/>
      <dgm:spPr/>
      <dgm:t>
        <a:bodyPr/>
        <a:lstStyle/>
        <a:p>
          <a:r>
            <a:rPr lang="en-US" dirty="0"/>
            <a:t>MySQL data importation</a:t>
          </a:r>
        </a:p>
      </dgm:t>
    </dgm:pt>
    <dgm:pt modelId="{986D4E44-E17D-3E42-8D13-5E9B7785FA35}" type="parTrans" cxnId="{1D6DDE24-CC45-B249-9CC8-B65FBE5F85D0}">
      <dgm:prSet/>
      <dgm:spPr/>
      <dgm:t>
        <a:bodyPr/>
        <a:lstStyle/>
        <a:p>
          <a:endParaRPr lang="en-US"/>
        </a:p>
      </dgm:t>
    </dgm:pt>
    <dgm:pt modelId="{1D0D755C-C5C8-F44A-A757-A324567B01B8}" type="sibTrans" cxnId="{1D6DDE24-CC45-B249-9CC8-B65FBE5F85D0}">
      <dgm:prSet/>
      <dgm:spPr/>
      <dgm:t>
        <a:bodyPr/>
        <a:lstStyle/>
        <a:p>
          <a:endParaRPr lang="en-US"/>
        </a:p>
      </dgm:t>
    </dgm:pt>
    <dgm:pt modelId="{03041C0F-4209-3542-B629-AD20DAFC1F4A}">
      <dgm:prSet phldrT="[Text]"/>
      <dgm:spPr/>
      <dgm:t>
        <a:bodyPr/>
        <a:lstStyle/>
        <a:p>
          <a:r>
            <a:rPr lang="en-US" dirty="0"/>
            <a:t>Choose reference samples</a:t>
          </a:r>
        </a:p>
      </dgm:t>
    </dgm:pt>
    <dgm:pt modelId="{2FAEE985-846E-5347-95B3-D40046BD6D8F}" type="parTrans" cxnId="{516CB5F2-5BE6-724A-AB3D-627F32E0DA5B}">
      <dgm:prSet/>
      <dgm:spPr/>
      <dgm:t>
        <a:bodyPr/>
        <a:lstStyle/>
        <a:p>
          <a:endParaRPr lang="en-US"/>
        </a:p>
      </dgm:t>
    </dgm:pt>
    <dgm:pt modelId="{4CF12AC4-400E-2547-8D0C-1B7CB892769B}" type="sibTrans" cxnId="{516CB5F2-5BE6-724A-AB3D-627F32E0DA5B}">
      <dgm:prSet/>
      <dgm:spPr/>
      <dgm:t>
        <a:bodyPr/>
        <a:lstStyle/>
        <a:p>
          <a:endParaRPr lang="en-US"/>
        </a:p>
      </dgm:t>
    </dgm:pt>
    <dgm:pt modelId="{C0E62300-19FB-C34E-BD4F-74ACE0B0413C}">
      <dgm:prSet phldrT="[Text]"/>
      <dgm:spPr/>
      <dgm:t>
        <a:bodyPr/>
        <a:lstStyle/>
        <a:p>
          <a:r>
            <a:rPr lang="en-US" dirty="0"/>
            <a:t>Condition annotation</a:t>
          </a:r>
        </a:p>
      </dgm:t>
    </dgm:pt>
    <dgm:pt modelId="{459769F4-A96F-AA4D-AB53-60AD0C92C57F}" type="parTrans" cxnId="{09D06BDC-8969-9745-B6BE-2011330733D1}">
      <dgm:prSet/>
      <dgm:spPr/>
      <dgm:t>
        <a:bodyPr/>
        <a:lstStyle/>
        <a:p>
          <a:endParaRPr lang="en-US"/>
        </a:p>
      </dgm:t>
    </dgm:pt>
    <dgm:pt modelId="{718EC2AC-7F6E-8A4B-AC62-270678246E83}" type="sibTrans" cxnId="{09D06BDC-8969-9745-B6BE-2011330733D1}">
      <dgm:prSet/>
      <dgm:spPr/>
      <dgm:t>
        <a:bodyPr/>
        <a:lstStyle/>
        <a:p>
          <a:endParaRPr lang="en-US"/>
        </a:p>
      </dgm:t>
    </dgm:pt>
    <dgm:pt modelId="{F8A422AA-A6F2-294D-92F1-C6E36E479FB1}" type="pres">
      <dgm:prSet presAssocID="{FD84AB41-BB00-D947-A006-E69977455406}" presName="theList" presStyleCnt="0">
        <dgm:presLayoutVars>
          <dgm:dir/>
          <dgm:animLvl val="lvl"/>
          <dgm:resizeHandles val="exact"/>
        </dgm:presLayoutVars>
      </dgm:prSet>
      <dgm:spPr/>
    </dgm:pt>
    <dgm:pt modelId="{976907BD-96BC-3B47-A415-BEE28929EA78}" type="pres">
      <dgm:prSet presAssocID="{1098B07F-E5DC-134F-B6F2-130E55608539}" presName="compNode" presStyleCnt="0"/>
      <dgm:spPr/>
    </dgm:pt>
    <dgm:pt modelId="{C29FE934-504D-264A-BE9B-B6FD599F4179}" type="pres">
      <dgm:prSet presAssocID="{1098B07F-E5DC-134F-B6F2-130E55608539}" presName="aNode" presStyleLbl="bgShp" presStyleIdx="0" presStyleCnt="5"/>
      <dgm:spPr/>
    </dgm:pt>
    <dgm:pt modelId="{4F7AA34D-3AA6-B346-9ACC-383C34EB7846}" type="pres">
      <dgm:prSet presAssocID="{1098B07F-E5DC-134F-B6F2-130E55608539}" presName="textNode" presStyleLbl="bgShp" presStyleIdx="0" presStyleCnt="5"/>
      <dgm:spPr/>
    </dgm:pt>
    <dgm:pt modelId="{FF041CD8-CFB3-8A41-8562-F59E983B49E1}" type="pres">
      <dgm:prSet presAssocID="{1098B07F-E5DC-134F-B6F2-130E55608539}" presName="compChildNode" presStyleCnt="0"/>
      <dgm:spPr/>
    </dgm:pt>
    <dgm:pt modelId="{B94573AD-EC87-2A41-A15F-F39D28BEBA62}" type="pres">
      <dgm:prSet presAssocID="{1098B07F-E5DC-134F-B6F2-130E55608539}" presName="theInnerList" presStyleCnt="0"/>
      <dgm:spPr/>
    </dgm:pt>
    <dgm:pt modelId="{FE8C7CCE-AFD2-274E-AA7A-B2CF5FE0B53A}" type="pres">
      <dgm:prSet presAssocID="{1098B07F-E5DC-134F-B6F2-130E55608539}" presName="aSpace" presStyleCnt="0"/>
      <dgm:spPr/>
    </dgm:pt>
    <dgm:pt modelId="{BA18D01C-0329-2242-8C45-2BDF6E579A38}" type="pres">
      <dgm:prSet presAssocID="{D3325D81-BB71-FE4A-9460-FC0E9DFE0DA9}" presName="compNode" presStyleCnt="0"/>
      <dgm:spPr/>
    </dgm:pt>
    <dgm:pt modelId="{0494D65A-B5BD-AB42-8D73-D61016E951E2}" type="pres">
      <dgm:prSet presAssocID="{D3325D81-BB71-FE4A-9460-FC0E9DFE0DA9}" presName="aNode" presStyleLbl="bgShp" presStyleIdx="1" presStyleCnt="5"/>
      <dgm:spPr/>
    </dgm:pt>
    <dgm:pt modelId="{20BCD3D6-965A-E245-B762-80DAFA4906AD}" type="pres">
      <dgm:prSet presAssocID="{D3325D81-BB71-FE4A-9460-FC0E9DFE0DA9}" presName="textNode" presStyleLbl="bgShp" presStyleIdx="1" presStyleCnt="5"/>
      <dgm:spPr/>
    </dgm:pt>
    <dgm:pt modelId="{5E47E6AC-8150-B74D-926C-813CA3E03645}" type="pres">
      <dgm:prSet presAssocID="{D3325D81-BB71-FE4A-9460-FC0E9DFE0DA9}" presName="compChildNode" presStyleCnt="0"/>
      <dgm:spPr/>
    </dgm:pt>
    <dgm:pt modelId="{4BCC5B9E-4983-4848-9DFA-AC604FABC41C}" type="pres">
      <dgm:prSet presAssocID="{D3325D81-BB71-FE4A-9460-FC0E9DFE0DA9}" presName="theInnerList" presStyleCnt="0"/>
      <dgm:spPr/>
    </dgm:pt>
    <dgm:pt modelId="{CACF6B82-F9F5-8546-B84C-005D935A3781}" type="pres">
      <dgm:prSet presAssocID="{D3325D81-BB71-FE4A-9460-FC0E9DFE0DA9}" presName="aSpace" presStyleCnt="0"/>
      <dgm:spPr/>
    </dgm:pt>
    <dgm:pt modelId="{9D21BA8D-4E7F-9844-8D4A-614702416726}" type="pres">
      <dgm:prSet presAssocID="{13457E13-AFF2-E54D-9615-B206C05BAB29}" presName="compNode" presStyleCnt="0"/>
      <dgm:spPr/>
    </dgm:pt>
    <dgm:pt modelId="{52AB139B-F35D-E141-871C-305BA428B32C}" type="pres">
      <dgm:prSet presAssocID="{13457E13-AFF2-E54D-9615-B206C05BAB29}" presName="aNode" presStyleLbl="bgShp" presStyleIdx="2" presStyleCnt="5"/>
      <dgm:spPr/>
    </dgm:pt>
    <dgm:pt modelId="{CF772BF5-A98B-2640-838F-722192D05C28}" type="pres">
      <dgm:prSet presAssocID="{13457E13-AFF2-E54D-9615-B206C05BAB29}" presName="textNode" presStyleLbl="bgShp" presStyleIdx="2" presStyleCnt="5"/>
      <dgm:spPr/>
    </dgm:pt>
    <dgm:pt modelId="{C724E783-57AA-A94A-8CD5-1CFBB05A37E9}" type="pres">
      <dgm:prSet presAssocID="{13457E13-AFF2-E54D-9615-B206C05BAB29}" presName="compChildNode" presStyleCnt="0"/>
      <dgm:spPr/>
    </dgm:pt>
    <dgm:pt modelId="{60A18250-AF4D-9A45-AA76-A7B97FAA5B88}" type="pres">
      <dgm:prSet presAssocID="{13457E13-AFF2-E54D-9615-B206C05BAB29}" presName="theInnerList" presStyleCnt="0"/>
      <dgm:spPr/>
    </dgm:pt>
    <dgm:pt modelId="{594EE642-FB38-4545-985B-909E27273CA7}" type="pres">
      <dgm:prSet presAssocID="{03041C0F-4209-3542-B629-AD20DAFC1F4A}" presName="childNode" presStyleLbl="node1" presStyleIdx="0" presStyleCnt="8">
        <dgm:presLayoutVars>
          <dgm:bulletEnabled val="1"/>
        </dgm:presLayoutVars>
      </dgm:prSet>
      <dgm:spPr/>
    </dgm:pt>
    <dgm:pt modelId="{802E9872-4C29-D140-BF90-A52C74AF7633}" type="pres">
      <dgm:prSet presAssocID="{13457E13-AFF2-E54D-9615-B206C05BAB29}" presName="aSpace" presStyleCnt="0"/>
      <dgm:spPr/>
    </dgm:pt>
    <dgm:pt modelId="{B03012FB-23D9-E045-AD78-F54134D15AE1}" type="pres">
      <dgm:prSet presAssocID="{C0E62300-19FB-C34E-BD4F-74ACE0B0413C}" presName="compNode" presStyleCnt="0"/>
      <dgm:spPr/>
    </dgm:pt>
    <dgm:pt modelId="{F3305B03-8E1C-634D-8BD2-E7A238B01E86}" type="pres">
      <dgm:prSet presAssocID="{C0E62300-19FB-C34E-BD4F-74ACE0B0413C}" presName="aNode" presStyleLbl="bgShp" presStyleIdx="3" presStyleCnt="5"/>
      <dgm:spPr/>
    </dgm:pt>
    <dgm:pt modelId="{6CF7C02E-E401-2346-8BCC-59949120AAA9}" type="pres">
      <dgm:prSet presAssocID="{C0E62300-19FB-C34E-BD4F-74ACE0B0413C}" presName="textNode" presStyleLbl="bgShp" presStyleIdx="3" presStyleCnt="5"/>
      <dgm:spPr/>
    </dgm:pt>
    <dgm:pt modelId="{623C26D1-FCBB-0747-A43A-C46BD691D1CA}" type="pres">
      <dgm:prSet presAssocID="{C0E62300-19FB-C34E-BD4F-74ACE0B0413C}" presName="compChildNode" presStyleCnt="0"/>
      <dgm:spPr/>
    </dgm:pt>
    <dgm:pt modelId="{E3869159-09ED-AB4E-9F1E-38BCB79AB7AC}" type="pres">
      <dgm:prSet presAssocID="{C0E62300-19FB-C34E-BD4F-74ACE0B0413C}" presName="theInnerList" presStyleCnt="0"/>
      <dgm:spPr/>
    </dgm:pt>
    <dgm:pt modelId="{5A4AFCE6-C283-E64A-B652-D0E0CBC1E1EB}" type="pres">
      <dgm:prSet presAssocID="{90E26F5F-9EBE-EB4D-86A9-AF020BB626C1}" presName="childNode" presStyleLbl="node1" presStyleIdx="1" presStyleCnt="8">
        <dgm:presLayoutVars>
          <dgm:bulletEnabled val="1"/>
        </dgm:presLayoutVars>
      </dgm:prSet>
      <dgm:spPr/>
    </dgm:pt>
    <dgm:pt modelId="{C239B4C6-3F7A-6646-9C21-A1CC05BB4AAE}" type="pres">
      <dgm:prSet presAssocID="{90E26F5F-9EBE-EB4D-86A9-AF020BB626C1}" presName="aSpace2" presStyleCnt="0"/>
      <dgm:spPr/>
    </dgm:pt>
    <dgm:pt modelId="{C086C6BD-B376-0148-927B-AA7BD0295E8F}" type="pres">
      <dgm:prSet presAssocID="{B2B0C82C-3B23-1241-A97E-9E5C5F74D1E9}" presName="childNode" presStyleLbl="node1" presStyleIdx="2" presStyleCnt="8">
        <dgm:presLayoutVars>
          <dgm:bulletEnabled val="1"/>
        </dgm:presLayoutVars>
      </dgm:prSet>
      <dgm:spPr/>
    </dgm:pt>
    <dgm:pt modelId="{471FA36D-0794-0D4A-BDA0-5A98D0E8683A}" type="pres">
      <dgm:prSet presAssocID="{B2B0C82C-3B23-1241-A97E-9E5C5F74D1E9}" presName="aSpace2" presStyleCnt="0"/>
      <dgm:spPr/>
    </dgm:pt>
    <dgm:pt modelId="{E5D8329B-4D66-074C-A659-B36087CB5DC1}" type="pres">
      <dgm:prSet presAssocID="{9C0BB5BE-A48E-9347-B2EA-75EB2F1E6D0C}" presName="childNode" presStyleLbl="node1" presStyleIdx="3" presStyleCnt="8">
        <dgm:presLayoutVars>
          <dgm:bulletEnabled val="1"/>
        </dgm:presLayoutVars>
      </dgm:prSet>
      <dgm:spPr/>
    </dgm:pt>
    <dgm:pt modelId="{C37C496F-8C32-D643-B97C-7F03C0D37B61}" type="pres">
      <dgm:prSet presAssocID="{C0E62300-19FB-C34E-BD4F-74ACE0B0413C}" presName="aSpace" presStyleCnt="0"/>
      <dgm:spPr/>
    </dgm:pt>
    <dgm:pt modelId="{09B58329-97C5-8943-94BA-A6DA1145074B}" type="pres">
      <dgm:prSet presAssocID="{8F55A327-3894-0B4E-81EE-903F5284A991}" presName="compNode" presStyleCnt="0"/>
      <dgm:spPr/>
    </dgm:pt>
    <dgm:pt modelId="{FC40515A-DE9B-4141-8803-F2646831EEF4}" type="pres">
      <dgm:prSet presAssocID="{8F55A327-3894-0B4E-81EE-903F5284A991}" presName="aNode" presStyleLbl="bgShp" presStyleIdx="4" presStyleCnt="5"/>
      <dgm:spPr/>
    </dgm:pt>
    <dgm:pt modelId="{923E73D9-3B20-7041-AC91-D3A0E3F199B8}" type="pres">
      <dgm:prSet presAssocID="{8F55A327-3894-0B4E-81EE-903F5284A991}" presName="textNode" presStyleLbl="bgShp" presStyleIdx="4" presStyleCnt="5"/>
      <dgm:spPr/>
    </dgm:pt>
    <dgm:pt modelId="{0CC1A04A-15C7-3C4A-A55F-6BB0B02041F7}" type="pres">
      <dgm:prSet presAssocID="{8F55A327-3894-0B4E-81EE-903F5284A991}" presName="compChildNode" presStyleCnt="0"/>
      <dgm:spPr/>
    </dgm:pt>
    <dgm:pt modelId="{EB98D4CA-47C6-7D4C-9BF1-8BA9E1D23A98}" type="pres">
      <dgm:prSet presAssocID="{8F55A327-3894-0B4E-81EE-903F5284A991}" presName="theInnerList" presStyleCnt="0"/>
      <dgm:spPr/>
    </dgm:pt>
    <dgm:pt modelId="{6AB55944-8032-B440-827D-D854E578602D}" type="pres">
      <dgm:prSet presAssocID="{4ABEF0FB-EC96-8A4A-B244-BB4A7A8C0CBF}" presName="childNode" presStyleLbl="node1" presStyleIdx="4" presStyleCnt="8">
        <dgm:presLayoutVars>
          <dgm:bulletEnabled val="1"/>
        </dgm:presLayoutVars>
      </dgm:prSet>
      <dgm:spPr/>
    </dgm:pt>
    <dgm:pt modelId="{C789FE90-A4AC-6B49-A298-94D22EAF8564}" type="pres">
      <dgm:prSet presAssocID="{4ABEF0FB-EC96-8A4A-B244-BB4A7A8C0CBF}" presName="aSpace2" presStyleCnt="0"/>
      <dgm:spPr/>
    </dgm:pt>
    <dgm:pt modelId="{DFDEE0C5-291E-CF48-ABF2-9B0F8B3CA491}" type="pres">
      <dgm:prSet presAssocID="{A4187403-F21E-B04C-9FF7-6808047796E7}" presName="childNode" presStyleLbl="node1" presStyleIdx="5" presStyleCnt="8">
        <dgm:presLayoutVars>
          <dgm:bulletEnabled val="1"/>
        </dgm:presLayoutVars>
      </dgm:prSet>
      <dgm:spPr/>
    </dgm:pt>
    <dgm:pt modelId="{E44C19A3-7E70-9049-BF55-6EAB1543C54B}" type="pres">
      <dgm:prSet presAssocID="{A4187403-F21E-B04C-9FF7-6808047796E7}" presName="aSpace2" presStyleCnt="0"/>
      <dgm:spPr/>
    </dgm:pt>
    <dgm:pt modelId="{8BF04159-E230-914B-A886-CEFFAB5C7CC2}" type="pres">
      <dgm:prSet presAssocID="{220EE1C3-135C-B14D-85B5-E1521A6B92BB}" presName="childNode" presStyleLbl="node1" presStyleIdx="6" presStyleCnt="8">
        <dgm:presLayoutVars>
          <dgm:bulletEnabled val="1"/>
        </dgm:presLayoutVars>
      </dgm:prSet>
      <dgm:spPr/>
    </dgm:pt>
    <dgm:pt modelId="{3AB356CB-1BD5-CA47-AD26-7020267B4F7F}" type="pres">
      <dgm:prSet presAssocID="{220EE1C3-135C-B14D-85B5-E1521A6B92BB}" presName="aSpace2" presStyleCnt="0"/>
      <dgm:spPr/>
    </dgm:pt>
    <dgm:pt modelId="{7B74D86D-4D26-034A-8689-075580143AD6}" type="pres">
      <dgm:prSet presAssocID="{27DB08D8-9DB0-4147-ADE8-B52AD5885BC5}" presName="childNode" presStyleLbl="node1" presStyleIdx="7" presStyleCnt="8">
        <dgm:presLayoutVars>
          <dgm:bulletEnabled val="1"/>
        </dgm:presLayoutVars>
      </dgm:prSet>
      <dgm:spPr/>
    </dgm:pt>
  </dgm:ptLst>
  <dgm:cxnLst>
    <dgm:cxn modelId="{FF64EB0C-ACD9-1C4B-B261-DB3A8107383A}" type="presOf" srcId="{FD84AB41-BB00-D947-A006-E69977455406}" destId="{F8A422AA-A6F2-294D-92F1-C6E36E479FB1}" srcOrd="0" destOrd="0" presId="urn:microsoft.com/office/officeart/2005/8/layout/lProcess2"/>
    <dgm:cxn modelId="{BF8E8A14-E4A1-E148-BF30-A9BEFC114E24}" srcId="{8F55A327-3894-0B4E-81EE-903F5284A991}" destId="{4ABEF0FB-EC96-8A4A-B244-BB4A7A8C0CBF}" srcOrd="0" destOrd="0" parTransId="{7DF475A2-9603-B147-B0A4-FC91996B5F31}" sibTransId="{FA9BF38E-8167-DA4E-B7BD-AFB550742C76}"/>
    <dgm:cxn modelId="{A4178115-BBC1-4D4A-B0F5-BF2B1F355A57}" type="presOf" srcId="{8F55A327-3894-0B4E-81EE-903F5284A991}" destId="{FC40515A-DE9B-4141-8803-F2646831EEF4}" srcOrd="0" destOrd="0" presId="urn:microsoft.com/office/officeart/2005/8/layout/lProcess2"/>
    <dgm:cxn modelId="{DE96B516-0C0E-CD45-B68B-4B173411F65F}" type="presOf" srcId="{220EE1C3-135C-B14D-85B5-E1521A6B92BB}" destId="{8BF04159-E230-914B-A886-CEFFAB5C7CC2}" srcOrd="0" destOrd="0" presId="urn:microsoft.com/office/officeart/2005/8/layout/lProcess2"/>
    <dgm:cxn modelId="{BBC93217-710E-6946-A0E5-CCA1F668E14A}" type="presOf" srcId="{B2B0C82C-3B23-1241-A97E-9E5C5F74D1E9}" destId="{C086C6BD-B376-0148-927B-AA7BD0295E8F}" srcOrd="0" destOrd="0" presId="urn:microsoft.com/office/officeart/2005/8/layout/lProcess2"/>
    <dgm:cxn modelId="{6C05B41C-9391-244D-AEDB-FAC69DA2C546}" type="presOf" srcId="{90E26F5F-9EBE-EB4D-86A9-AF020BB626C1}" destId="{5A4AFCE6-C283-E64A-B652-D0E0CBC1E1EB}" srcOrd="0" destOrd="0" presId="urn:microsoft.com/office/officeart/2005/8/layout/lProcess2"/>
    <dgm:cxn modelId="{CF266821-FDF2-F143-BA4B-0CAD0D16DF0A}" type="presOf" srcId="{03041C0F-4209-3542-B629-AD20DAFC1F4A}" destId="{594EE642-FB38-4545-985B-909E27273CA7}" srcOrd="0" destOrd="0" presId="urn:microsoft.com/office/officeart/2005/8/layout/lProcess2"/>
    <dgm:cxn modelId="{1D6DDE24-CC45-B249-9CC8-B65FBE5F85D0}" srcId="{FD84AB41-BB00-D947-A006-E69977455406}" destId="{D3325D81-BB71-FE4A-9460-FC0E9DFE0DA9}" srcOrd="1" destOrd="0" parTransId="{986D4E44-E17D-3E42-8D13-5E9B7785FA35}" sibTransId="{1D0D755C-C5C8-F44A-A757-A324567B01B8}"/>
    <dgm:cxn modelId="{292CEE2E-5FEA-3540-B4F6-2BF8C4125600}" srcId="{8F55A327-3894-0B4E-81EE-903F5284A991}" destId="{27DB08D8-9DB0-4147-ADE8-B52AD5885BC5}" srcOrd="3" destOrd="0" parTransId="{74E643F4-B064-6B45-BABB-072C6F178B23}" sibTransId="{855157C4-8ECB-6244-9BB0-5D3312DD71BA}"/>
    <dgm:cxn modelId="{C5FF8330-5B0F-9C47-BD84-09C081AF5608}" type="presOf" srcId="{D3325D81-BB71-FE4A-9460-FC0E9DFE0DA9}" destId="{20BCD3D6-965A-E245-B762-80DAFA4906AD}" srcOrd="1" destOrd="0" presId="urn:microsoft.com/office/officeart/2005/8/layout/lProcess2"/>
    <dgm:cxn modelId="{F6B39146-3F9D-064C-95FE-60AC68E71BF2}" type="presOf" srcId="{D3325D81-BB71-FE4A-9460-FC0E9DFE0DA9}" destId="{0494D65A-B5BD-AB42-8D73-D61016E951E2}" srcOrd="0" destOrd="0" presId="urn:microsoft.com/office/officeart/2005/8/layout/lProcess2"/>
    <dgm:cxn modelId="{E1CCAD46-8865-7143-8931-BFD71739B187}" srcId="{C0E62300-19FB-C34E-BD4F-74ACE0B0413C}" destId="{B2B0C82C-3B23-1241-A97E-9E5C5F74D1E9}" srcOrd="1" destOrd="0" parTransId="{893B50A0-286D-0C4B-A23C-F41A7CE49BD6}" sibTransId="{A27F501E-C303-3146-B165-81B38830B441}"/>
    <dgm:cxn modelId="{749BC849-FAC9-1840-A5DE-0EC83E5C76F3}" srcId="{8F55A327-3894-0B4E-81EE-903F5284A991}" destId="{A4187403-F21E-B04C-9FF7-6808047796E7}" srcOrd="1" destOrd="0" parTransId="{115D821F-BE37-0241-9F5B-346985AE108F}" sibTransId="{33B7D682-581A-BC41-967B-565ECCB4EC2D}"/>
    <dgm:cxn modelId="{BBAED453-83F3-B841-8CC6-354B9455A918}" srcId="{FD84AB41-BB00-D947-A006-E69977455406}" destId="{8F55A327-3894-0B4E-81EE-903F5284A991}" srcOrd="4" destOrd="0" parTransId="{9177D9E4-35F4-094D-90A6-3FBFAF600BB4}" sibTransId="{8FCDAED5-5564-B74A-AEC8-7CCBF77F95D7}"/>
    <dgm:cxn modelId="{D6F9E072-65B2-7D42-ADC3-EA88684FEE52}" type="presOf" srcId="{27DB08D8-9DB0-4147-ADE8-B52AD5885BC5}" destId="{7B74D86D-4D26-034A-8689-075580143AD6}" srcOrd="0" destOrd="0" presId="urn:microsoft.com/office/officeart/2005/8/layout/lProcess2"/>
    <dgm:cxn modelId="{2CE55F86-94F3-F240-BF85-5A9A429D6582}" srcId="{FD84AB41-BB00-D947-A006-E69977455406}" destId="{13457E13-AFF2-E54D-9615-B206C05BAB29}" srcOrd="2" destOrd="0" parTransId="{D940441B-4EE1-124B-8E08-E8B1B2D577FA}" sibTransId="{2CEA70BD-3265-AD48-A544-644EC6631332}"/>
    <dgm:cxn modelId="{9479B48C-8799-B544-9186-000D543FF507}" type="presOf" srcId="{1098B07F-E5DC-134F-B6F2-130E55608539}" destId="{C29FE934-504D-264A-BE9B-B6FD599F4179}" srcOrd="0" destOrd="0" presId="urn:microsoft.com/office/officeart/2005/8/layout/lProcess2"/>
    <dgm:cxn modelId="{AC057B96-2EAD-6443-8D13-EAAAA2E15125}" type="presOf" srcId="{4ABEF0FB-EC96-8A4A-B244-BB4A7A8C0CBF}" destId="{6AB55944-8032-B440-827D-D854E578602D}" srcOrd="0" destOrd="0" presId="urn:microsoft.com/office/officeart/2005/8/layout/lProcess2"/>
    <dgm:cxn modelId="{68FCEB9E-91A4-4D4C-A28D-8832AB5106F0}" type="presOf" srcId="{9C0BB5BE-A48E-9347-B2EA-75EB2F1E6D0C}" destId="{E5D8329B-4D66-074C-A659-B36087CB5DC1}" srcOrd="0" destOrd="0" presId="urn:microsoft.com/office/officeart/2005/8/layout/lProcess2"/>
    <dgm:cxn modelId="{34CA04A7-0F17-1A4C-AB9C-90181897A9F1}" srcId="{8F55A327-3894-0B4E-81EE-903F5284A991}" destId="{220EE1C3-135C-B14D-85B5-E1521A6B92BB}" srcOrd="2" destOrd="0" parTransId="{9108E2B8-80A3-D942-AEBB-899478A49D76}" sibTransId="{1DD5ED70-14F1-C140-B50A-F0FEC99F2900}"/>
    <dgm:cxn modelId="{C2D987B3-FAF5-4043-9D8D-70F04AEE7B43}" type="presOf" srcId="{C0E62300-19FB-C34E-BD4F-74ACE0B0413C}" destId="{6CF7C02E-E401-2346-8BCC-59949120AAA9}" srcOrd="1" destOrd="0" presId="urn:microsoft.com/office/officeart/2005/8/layout/lProcess2"/>
    <dgm:cxn modelId="{89B840CE-6FC4-A14F-B5F9-4910E74C3918}" type="presOf" srcId="{13457E13-AFF2-E54D-9615-B206C05BAB29}" destId="{52AB139B-F35D-E141-871C-305BA428B32C}" srcOrd="0" destOrd="0" presId="urn:microsoft.com/office/officeart/2005/8/layout/lProcess2"/>
    <dgm:cxn modelId="{BA43DDD5-ECFA-444E-8F47-568111A1DD56}" type="presOf" srcId="{A4187403-F21E-B04C-9FF7-6808047796E7}" destId="{DFDEE0C5-291E-CF48-ABF2-9B0F8B3CA491}" srcOrd="0" destOrd="0" presId="urn:microsoft.com/office/officeart/2005/8/layout/lProcess2"/>
    <dgm:cxn modelId="{09D06BDC-8969-9745-B6BE-2011330733D1}" srcId="{FD84AB41-BB00-D947-A006-E69977455406}" destId="{C0E62300-19FB-C34E-BD4F-74ACE0B0413C}" srcOrd="3" destOrd="0" parTransId="{459769F4-A96F-AA4D-AB53-60AD0C92C57F}" sibTransId="{718EC2AC-7F6E-8A4B-AC62-270678246E83}"/>
    <dgm:cxn modelId="{D777EADF-2DDF-304E-B4CF-A7A0A0E59056}" srcId="{C0E62300-19FB-C34E-BD4F-74ACE0B0413C}" destId="{90E26F5F-9EBE-EB4D-86A9-AF020BB626C1}" srcOrd="0" destOrd="0" parTransId="{33AF4DEC-7FAB-534A-8AA5-2305D2136124}" sibTransId="{1F9660DE-2D59-F045-8444-28F848539112}"/>
    <dgm:cxn modelId="{06A0F5E5-92E8-5E40-8ED4-FBBB912FD3B1}" srcId="{FD84AB41-BB00-D947-A006-E69977455406}" destId="{1098B07F-E5DC-134F-B6F2-130E55608539}" srcOrd="0" destOrd="0" parTransId="{3B236094-E957-0945-97F6-A5382D155DAF}" sibTransId="{E8A2A6F6-D896-EE47-B424-CFE79C0030E2}"/>
    <dgm:cxn modelId="{A126A9E7-EC40-6740-8CDF-10A1C17BFB32}" srcId="{C0E62300-19FB-C34E-BD4F-74ACE0B0413C}" destId="{9C0BB5BE-A48E-9347-B2EA-75EB2F1E6D0C}" srcOrd="2" destOrd="0" parTransId="{0ED05069-E49A-8D45-A534-20B9E890E6CF}" sibTransId="{782E1734-5DD0-2B4D-8F6B-7FEEE5625D9A}"/>
    <dgm:cxn modelId="{60B188EA-D84E-4B44-B6E9-57E353D22128}" type="presOf" srcId="{8F55A327-3894-0B4E-81EE-903F5284A991}" destId="{923E73D9-3B20-7041-AC91-D3A0E3F199B8}" srcOrd="1" destOrd="0" presId="urn:microsoft.com/office/officeart/2005/8/layout/lProcess2"/>
    <dgm:cxn modelId="{D551FAEB-7963-9B40-8576-E0AC8EA1AF47}" type="presOf" srcId="{1098B07F-E5DC-134F-B6F2-130E55608539}" destId="{4F7AA34D-3AA6-B346-9ACC-383C34EB7846}" srcOrd="1" destOrd="0" presId="urn:microsoft.com/office/officeart/2005/8/layout/lProcess2"/>
    <dgm:cxn modelId="{1687A2ED-E89D-EA42-A4C7-F59BE49392C7}" type="presOf" srcId="{C0E62300-19FB-C34E-BD4F-74ACE0B0413C}" destId="{F3305B03-8E1C-634D-8BD2-E7A238B01E86}" srcOrd="0" destOrd="0" presId="urn:microsoft.com/office/officeart/2005/8/layout/lProcess2"/>
    <dgm:cxn modelId="{AD6EF5EF-5D78-C649-8585-AC29D9870C62}" type="presOf" srcId="{13457E13-AFF2-E54D-9615-B206C05BAB29}" destId="{CF772BF5-A98B-2640-838F-722192D05C28}" srcOrd="1" destOrd="0" presId="urn:microsoft.com/office/officeart/2005/8/layout/lProcess2"/>
    <dgm:cxn modelId="{516CB5F2-5BE6-724A-AB3D-627F32E0DA5B}" srcId="{13457E13-AFF2-E54D-9615-B206C05BAB29}" destId="{03041C0F-4209-3542-B629-AD20DAFC1F4A}" srcOrd="0" destOrd="0" parTransId="{2FAEE985-846E-5347-95B3-D40046BD6D8F}" sibTransId="{4CF12AC4-400E-2547-8D0C-1B7CB892769B}"/>
    <dgm:cxn modelId="{A54A4A93-2033-724C-998E-162BF90437CE}" type="presParOf" srcId="{F8A422AA-A6F2-294D-92F1-C6E36E479FB1}" destId="{976907BD-96BC-3B47-A415-BEE28929EA78}" srcOrd="0" destOrd="0" presId="urn:microsoft.com/office/officeart/2005/8/layout/lProcess2"/>
    <dgm:cxn modelId="{64E0AC54-0B28-0249-93DD-ECD37EA4276A}" type="presParOf" srcId="{976907BD-96BC-3B47-A415-BEE28929EA78}" destId="{C29FE934-504D-264A-BE9B-B6FD599F4179}" srcOrd="0" destOrd="0" presId="urn:microsoft.com/office/officeart/2005/8/layout/lProcess2"/>
    <dgm:cxn modelId="{4BC31F28-A041-DD4C-97A2-3C0620C93492}" type="presParOf" srcId="{976907BD-96BC-3B47-A415-BEE28929EA78}" destId="{4F7AA34D-3AA6-B346-9ACC-383C34EB7846}" srcOrd="1" destOrd="0" presId="urn:microsoft.com/office/officeart/2005/8/layout/lProcess2"/>
    <dgm:cxn modelId="{89012B3E-9067-784D-8368-707AE159C434}" type="presParOf" srcId="{976907BD-96BC-3B47-A415-BEE28929EA78}" destId="{FF041CD8-CFB3-8A41-8562-F59E983B49E1}" srcOrd="2" destOrd="0" presId="urn:microsoft.com/office/officeart/2005/8/layout/lProcess2"/>
    <dgm:cxn modelId="{4958DE22-C2E6-624A-BEF9-19B8200D0A29}" type="presParOf" srcId="{FF041CD8-CFB3-8A41-8562-F59E983B49E1}" destId="{B94573AD-EC87-2A41-A15F-F39D28BEBA62}" srcOrd="0" destOrd="0" presId="urn:microsoft.com/office/officeart/2005/8/layout/lProcess2"/>
    <dgm:cxn modelId="{BE3C0460-8A4C-3E4A-BDE3-7AAEF3E21BCD}" type="presParOf" srcId="{F8A422AA-A6F2-294D-92F1-C6E36E479FB1}" destId="{FE8C7CCE-AFD2-274E-AA7A-B2CF5FE0B53A}" srcOrd="1" destOrd="0" presId="urn:microsoft.com/office/officeart/2005/8/layout/lProcess2"/>
    <dgm:cxn modelId="{E7E0417C-D6A5-544E-B571-B1A7E9C2924A}" type="presParOf" srcId="{F8A422AA-A6F2-294D-92F1-C6E36E479FB1}" destId="{BA18D01C-0329-2242-8C45-2BDF6E579A38}" srcOrd="2" destOrd="0" presId="urn:microsoft.com/office/officeart/2005/8/layout/lProcess2"/>
    <dgm:cxn modelId="{AAB61209-A904-8E48-911E-87ECC6A5FEE7}" type="presParOf" srcId="{BA18D01C-0329-2242-8C45-2BDF6E579A38}" destId="{0494D65A-B5BD-AB42-8D73-D61016E951E2}" srcOrd="0" destOrd="0" presId="urn:microsoft.com/office/officeart/2005/8/layout/lProcess2"/>
    <dgm:cxn modelId="{F5E39228-EC61-6E44-884D-6F286795C8F6}" type="presParOf" srcId="{BA18D01C-0329-2242-8C45-2BDF6E579A38}" destId="{20BCD3D6-965A-E245-B762-80DAFA4906AD}" srcOrd="1" destOrd="0" presId="urn:microsoft.com/office/officeart/2005/8/layout/lProcess2"/>
    <dgm:cxn modelId="{2763C698-692C-EB46-9575-C744C88DEA28}" type="presParOf" srcId="{BA18D01C-0329-2242-8C45-2BDF6E579A38}" destId="{5E47E6AC-8150-B74D-926C-813CA3E03645}" srcOrd="2" destOrd="0" presId="urn:microsoft.com/office/officeart/2005/8/layout/lProcess2"/>
    <dgm:cxn modelId="{F52BAD87-3F63-2B4A-AC97-B685625FDAEE}" type="presParOf" srcId="{5E47E6AC-8150-B74D-926C-813CA3E03645}" destId="{4BCC5B9E-4983-4848-9DFA-AC604FABC41C}" srcOrd="0" destOrd="0" presId="urn:microsoft.com/office/officeart/2005/8/layout/lProcess2"/>
    <dgm:cxn modelId="{50D4BDAA-2EC8-1741-81C4-EDD8D8576F8F}" type="presParOf" srcId="{F8A422AA-A6F2-294D-92F1-C6E36E479FB1}" destId="{CACF6B82-F9F5-8546-B84C-005D935A3781}" srcOrd="3" destOrd="0" presId="urn:microsoft.com/office/officeart/2005/8/layout/lProcess2"/>
    <dgm:cxn modelId="{BB2BF794-AA90-9841-A8AA-83F38EE2EC89}" type="presParOf" srcId="{F8A422AA-A6F2-294D-92F1-C6E36E479FB1}" destId="{9D21BA8D-4E7F-9844-8D4A-614702416726}" srcOrd="4" destOrd="0" presId="urn:microsoft.com/office/officeart/2005/8/layout/lProcess2"/>
    <dgm:cxn modelId="{EAEB4A30-BF96-F447-842C-BE522AB30E9B}" type="presParOf" srcId="{9D21BA8D-4E7F-9844-8D4A-614702416726}" destId="{52AB139B-F35D-E141-871C-305BA428B32C}" srcOrd="0" destOrd="0" presId="urn:microsoft.com/office/officeart/2005/8/layout/lProcess2"/>
    <dgm:cxn modelId="{355CC55F-2070-9740-BF6B-DC11E7D0A3BB}" type="presParOf" srcId="{9D21BA8D-4E7F-9844-8D4A-614702416726}" destId="{CF772BF5-A98B-2640-838F-722192D05C28}" srcOrd="1" destOrd="0" presId="urn:microsoft.com/office/officeart/2005/8/layout/lProcess2"/>
    <dgm:cxn modelId="{92547BB4-B261-0F4F-B2B3-3931D76C45A5}" type="presParOf" srcId="{9D21BA8D-4E7F-9844-8D4A-614702416726}" destId="{C724E783-57AA-A94A-8CD5-1CFBB05A37E9}" srcOrd="2" destOrd="0" presId="urn:microsoft.com/office/officeart/2005/8/layout/lProcess2"/>
    <dgm:cxn modelId="{6564B79E-8352-E84D-8205-E402AA0A2D8E}" type="presParOf" srcId="{C724E783-57AA-A94A-8CD5-1CFBB05A37E9}" destId="{60A18250-AF4D-9A45-AA76-A7B97FAA5B88}" srcOrd="0" destOrd="0" presId="urn:microsoft.com/office/officeart/2005/8/layout/lProcess2"/>
    <dgm:cxn modelId="{2A1B3CEC-81EC-C64C-990D-84EAEC82C161}" type="presParOf" srcId="{60A18250-AF4D-9A45-AA76-A7B97FAA5B88}" destId="{594EE642-FB38-4545-985B-909E27273CA7}" srcOrd="0" destOrd="0" presId="urn:microsoft.com/office/officeart/2005/8/layout/lProcess2"/>
    <dgm:cxn modelId="{05F368D4-5705-5C41-83A3-1424A8A24E34}" type="presParOf" srcId="{F8A422AA-A6F2-294D-92F1-C6E36E479FB1}" destId="{802E9872-4C29-D140-BF90-A52C74AF7633}" srcOrd="5" destOrd="0" presId="urn:microsoft.com/office/officeart/2005/8/layout/lProcess2"/>
    <dgm:cxn modelId="{08F9CCBF-41BD-8946-8577-543D2AFB1D7C}" type="presParOf" srcId="{F8A422AA-A6F2-294D-92F1-C6E36E479FB1}" destId="{B03012FB-23D9-E045-AD78-F54134D15AE1}" srcOrd="6" destOrd="0" presId="urn:microsoft.com/office/officeart/2005/8/layout/lProcess2"/>
    <dgm:cxn modelId="{425E9342-FC0B-E548-92D6-00FB05BA267E}" type="presParOf" srcId="{B03012FB-23D9-E045-AD78-F54134D15AE1}" destId="{F3305B03-8E1C-634D-8BD2-E7A238B01E86}" srcOrd="0" destOrd="0" presId="urn:microsoft.com/office/officeart/2005/8/layout/lProcess2"/>
    <dgm:cxn modelId="{EBD29D96-372B-7A42-BFDA-F680C6219004}" type="presParOf" srcId="{B03012FB-23D9-E045-AD78-F54134D15AE1}" destId="{6CF7C02E-E401-2346-8BCC-59949120AAA9}" srcOrd="1" destOrd="0" presId="urn:microsoft.com/office/officeart/2005/8/layout/lProcess2"/>
    <dgm:cxn modelId="{C0C0690A-E73C-2E4C-8CC9-E7C8CE9591E7}" type="presParOf" srcId="{B03012FB-23D9-E045-AD78-F54134D15AE1}" destId="{623C26D1-FCBB-0747-A43A-C46BD691D1CA}" srcOrd="2" destOrd="0" presId="urn:microsoft.com/office/officeart/2005/8/layout/lProcess2"/>
    <dgm:cxn modelId="{D0678850-A523-3F4C-9E65-C8541C164D08}" type="presParOf" srcId="{623C26D1-FCBB-0747-A43A-C46BD691D1CA}" destId="{E3869159-09ED-AB4E-9F1E-38BCB79AB7AC}" srcOrd="0" destOrd="0" presId="urn:microsoft.com/office/officeart/2005/8/layout/lProcess2"/>
    <dgm:cxn modelId="{19ADBB8A-7D79-DB4E-B433-621E85C88EB4}" type="presParOf" srcId="{E3869159-09ED-AB4E-9F1E-38BCB79AB7AC}" destId="{5A4AFCE6-C283-E64A-B652-D0E0CBC1E1EB}" srcOrd="0" destOrd="0" presId="urn:microsoft.com/office/officeart/2005/8/layout/lProcess2"/>
    <dgm:cxn modelId="{02B3C1BD-E2D4-F242-8EDE-1594F76B33FD}" type="presParOf" srcId="{E3869159-09ED-AB4E-9F1E-38BCB79AB7AC}" destId="{C239B4C6-3F7A-6646-9C21-A1CC05BB4AAE}" srcOrd="1" destOrd="0" presId="urn:microsoft.com/office/officeart/2005/8/layout/lProcess2"/>
    <dgm:cxn modelId="{3ECE9EA7-8B33-4D43-97F2-19077A52CE9E}" type="presParOf" srcId="{E3869159-09ED-AB4E-9F1E-38BCB79AB7AC}" destId="{C086C6BD-B376-0148-927B-AA7BD0295E8F}" srcOrd="2" destOrd="0" presId="urn:microsoft.com/office/officeart/2005/8/layout/lProcess2"/>
    <dgm:cxn modelId="{8F1EDE6A-544E-1241-BA90-BE22DB942F01}" type="presParOf" srcId="{E3869159-09ED-AB4E-9F1E-38BCB79AB7AC}" destId="{471FA36D-0794-0D4A-BDA0-5A98D0E8683A}" srcOrd="3" destOrd="0" presId="urn:microsoft.com/office/officeart/2005/8/layout/lProcess2"/>
    <dgm:cxn modelId="{4C2BD1C8-D161-5945-895C-D8279CF3225F}" type="presParOf" srcId="{E3869159-09ED-AB4E-9F1E-38BCB79AB7AC}" destId="{E5D8329B-4D66-074C-A659-B36087CB5DC1}" srcOrd="4" destOrd="0" presId="urn:microsoft.com/office/officeart/2005/8/layout/lProcess2"/>
    <dgm:cxn modelId="{3E766520-74C7-414B-B09B-D9319883011F}" type="presParOf" srcId="{F8A422AA-A6F2-294D-92F1-C6E36E479FB1}" destId="{C37C496F-8C32-D643-B97C-7F03C0D37B61}" srcOrd="7" destOrd="0" presId="urn:microsoft.com/office/officeart/2005/8/layout/lProcess2"/>
    <dgm:cxn modelId="{19F0E96F-755A-AA4A-8448-D990B6FFAA55}" type="presParOf" srcId="{F8A422AA-A6F2-294D-92F1-C6E36E479FB1}" destId="{09B58329-97C5-8943-94BA-A6DA1145074B}" srcOrd="8" destOrd="0" presId="urn:microsoft.com/office/officeart/2005/8/layout/lProcess2"/>
    <dgm:cxn modelId="{BE103762-3A84-0748-B163-143169E36B1B}" type="presParOf" srcId="{09B58329-97C5-8943-94BA-A6DA1145074B}" destId="{FC40515A-DE9B-4141-8803-F2646831EEF4}" srcOrd="0" destOrd="0" presId="urn:microsoft.com/office/officeart/2005/8/layout/lProcess2"/>
    <dgm:cxn modelId="{A11631AA-92A7-E143-8177-BCA1A4B45F56}" type="presParOf" srcId="{09B58329-97C5-8943-94BA-A6DA1145074B}" destId="{923E73D9-3B20-7041-AC91-D3A0E3F199B8}" srcOrd="1" destOrd="0" presId="urn:microsoft.com/office/officeart/2005/8/layout/lProcess2"/>
    <dgm:cxn modelId="{FFF82B54-8357-EA43-B182-2007B28D0115}" type="presParOf" srcId="{09B58329-97C5-8943-94BA-A6DA1145074B}" destId="{0CC1A04A-15C7-3C4A-A55F-6BB0B02041F7}" srcOrd="2" destOrd="0" presId="urn:microsoft.com/office/officeart/2005/8/layout/lProcess2"/>
    <dgm:cxn modelId="{5DD0C0DF-4085-E942-B3EA-7500FCE8FDB4}" type="presParOf" srcId="{0CC1A04A-15C7-3C4A-A55F-6BB0B02041F7}" destId="{EB98D4CA-47C6-7D4C-9BF1-8BA9E1D23A98}" srcOrd="0" destOrd="0" presId="urn:microsoft.com/office/officeart/2005/8/layout/lProcess2"/>
    <dgm:cxn modelId="{B0ED276C-7B5D-5F45-A80D-13D9E016E482}" type="presParOf" srcId="{EB98D4CA-47C6-7D4C-9BF1-8BA9E1D23A98}" destId="{6AB55944-8032-B440-827D-D854E578602D}" srcOrd="0" destOrd="0" presId="urn:microsoft.com/office/officeart/2005/8/layout/lProcess2"/>
    <dgm:cxn modelId="{5DBCB1D9-9DC2-F440-B128-A88CD23381D7}" type="presParOf" srcId="{EB98D4CA-47C6-7D4C-9BF1-8BA9E1D23A98}" destId="{C789FE90-A4AC-6B49-A298-94D22EAF8564}" srcOrd="1" destOrd="0" presId="urn:microsoft.com/office/officeart/2005/8/layout/lProcess2"/>
    <dgm:cxn modelId="{9865D2E9-C2EA-F642-AAB6-5CD4D0C4A02E}" type="presParOf" srcId="{EB98D4CA-47C6-7D4C-9BF1-8BA9E1D23A98}" destId="{DFDEE0C5-291E-CF48-ABF2-9B0F8B3CA491}" srcOrd="2" destOrd="0" presId="urn:microsoft.com/office/officeart/2005/8/layout/lProcess2"/>
    <dgm:cxn modelId="{C391E8C1-5245-7741-BF87-0B7B297B6E46}" type="presParOf" srcId="{EB98D4CA-47C6-7D4C-9BF1-8BA9E1D23A98}" destId="{E44C19A3-7E70-9049-BF55-6EAB1543C54B}" srcOrd="3" destOrd="0" presId="urn:microsoft.com/office/officeart/2005/8/layout/lProcess2"/>
    <dgm:cxn modelId="{CDFD17A3-6244-6D48-993E-EB99F7F9098A}" type="presParOf" srcId="{EB98D4CA-47C6-7D4C-9BF1-8BA9E1D23A98}" destId="{8BF04159-E230-914B-A886-CEFFAB5C7CC2}" srcOrd="4" destOrd="0" presId="urn:microsoft.com/office/officeart/2005/8/layout/lProcess2"/>
    <dgm:cxn modelId="{342620C1-9F81-EB4C-9079-4E82CE74B2B3}" type="presParOf" srcId="{EB98D4CA-47C6-7D4C-9BF1-8BA9E1D23A98}" destId="{3AB356CB-1BD5-CA47-AD26-7020267B4F7F}" srcOrd="5" destOrd="0" presId="urn:microsoft.com/office/officeart/2005/8/layout/lProcess2"/>
    <dgm:cxn modelId="{41B874B8-E2CA-A647-9EDE-9BFB92E1F48F}" type="presParOf" srcId="{EB98D4CA-47C6-7D4C-9BF1-8BA9E1D23A98}" destId="{7B74D86D-4D26-034A-8689-075580143AD6}" srcOrd="6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0DE4550-1377-4847-B06D-327A80327136}" type="doc">
      <dgm:prSet loTypeId="urn:microsoft.com/office/officeart/2005/8/layout/process1" loCatId="" qsTypeId="urn:microsoft.com/office/officeart/2005/8/quickstyle/simple2" qsCatId="simple" csTypeId="urn:microsoft.com/office/officeart/2005/8/colors/accent3_1" csCatId="accent3" phldr="1"/>
      <dgm:spPr/>
    </dgm:pt>
    <dgm:pt modelId="{43B01516-A00E-9448-BB9E-37774CE69DC8}">
      <dgm:prSet phldrT="[Text]"/>
      <dgm:spPr/>
      <dgm:t>
        <a:bodyPr/>
        <a:lstStyle/>
        <a:p>
          <a:r>
            <a:rPr lang="en-US" dirty="0"/>
            <a:t>Re </a:t>
          </a:r>
          <a:r>
            <a:rPr lang="en-US" dirty="0" err="1"/>
            <a:t>anotation</a:t>
          </a:r>
          <a:endParaRPr lang="en-US" dirty="0"/>
        </a:p>
      </dgm:t>
    </dgm:pt>
    <dgm:pt modelId="{C3CD8671-A8F8-E840-97FC-58409C6043A1}" type="parTrans" cxnId="{C36A8210-2685-E94D-8DC3-B333B84FF7C1}">
      <dgm:prSet/>
      <dgm:spPr/>
      <dgm:t>
        <a:bodyPr/>
        <a:lstStyle/>
        <a:p>
          <a:endParaRPr lang="en-US"/>
        </a:p>
      </dgm:t>
    </dgm:pt>
    <dgm:pt modelId="{3831A0AF-3BEC-554E-8FD4-CF329724991A}" type="sibTrans" cxnId="{C36A8210-2685-E94D-8DC3-B333B84FF7C1}">
      <dgm:prSet/>
      <dgm:spPr/>
      <dgm:t>
        <a:bodyPr/>
        <a:lstStyle/>
        <a:p>
          <a:endParaRPr lang="en-US"/>
        </a:p>
      </dgm:t>
    </dgm:pt>
    <dgm:pt modelId="{536FB927-686A-364F-A2F4-BE20812D5908}">
      <dgm:prSet phldrT="[Text]"/>
      <dgm:spPr/>
      <dgm:t>
        <a:bodyPr/>
        <a:lstStyle/>
        <a:p>
          <a:r>
            <a:rPr lang="en-US" dirty="0"/>
            <a:t>Microarrays probes</a:t>
          </a:r>
        </a:p>
      </dgm:t>
    </dgm:pt>
    <dgm:pt modelId="{20EE3F8B-E9EA-5C47-A4D4-8AF5AC22B796}" type="parTrans" cxnId="{D3611C51-B896-F749-A7FA-70106AF716E2}">
      <dgm:prSet/>
      <dgm:spPr/>
      <dgm:t>
        <a:bodyPr/>
        <a:lstStyle/>
        <a:p>
          <a:endParaRPr lang="en-US"/>
        </a:p>
      </dgm:t>
    </dgm:pt>
    <dgm:pt modelId="{19B49DF1-87B6-324B-8BC4-EC0127F08C3F}" type="sibTrans" cxnId="{D3611C51-B896-F749-A7FA-70106AF716E2}">
      <dgm:prSet/>
      <dgm:spPr/>
      <dgm:t>
        <a:bodyPr/>
        <a:lstStyle/>
        <a:p>
          <a:endParaRPr lang="en-US"/>
        </a:p>
      </dgm:t>
    </dgm:pt>
    <dgm:pt modelId="{C1CABC05-2F03-D24B-89B8-E9F41C2A5755}">
      <dgm:prSet phldrT="[Text]"/>
      <dgm:spPr/>
      <dgm:t>
        <a:bodyPr/>
        <a:lstStyle/>
        <a:p>
          <a:r>
            <a:rPr lang="en-US" dirty="0"/>
            <a:t>Blast of probes using Hg37 reference genome</a:t>
          </a:r>
        </a:p>
      </dgm:t>
    </dgm:pt>
    <dgm:pt modelId="{33849717-3597-1B4E-A56C-2654F902ED49}" type="parTrans" cxnId="{4EFB7AA5-EF8D-694F-8793-4164D70BEE8D}">
      <dgm:prSet/>
      <dgm:spPr/>
      <dgm:t>
        <a:bodyPr/>
        <a:lstStyle/>
        <a:p>
          <a:endParaRPr lang="en-US"/>
        </a:p>
      </dgm:t>
    </dgm:pt>
    <dgm:pt modelId="{031A9BEB-A842-CC45-B396-FEC8602D1CD0}" type="sibTrans" cxnId="{4EFB7AA5-EF8D-694F-8793-4164D70BEE8D}">
      <dgm:prSet/>
      <dgm:spPr/>
      <dgm:t>
        <a:bodyPr/>
        <a:lstStyle/>
        <a:p>
          <a:endParaRPr lang="en-US"/>
        </a:p>
      </dgm:t>
    </dgm:pt>
    <dgm:pt modelId="{65AE0D21-40F7-3C46-8480-2203FCB5A200}" type="pres">
      <dgm:prSet presAssocID="{30DE4550-1377-4847-B06D-327A80327136}" presName="Name0" presStyleCnt="0">
        <dgm:presLayoutVars>
          <dgm:dir/>
          <dgm:resizeHandles val="exact"/>
        </dgm:presLayoutVars>
      </dgm:prSet>
      <dgm:spPr/>
    </dgm:pt>
    <dgm:pt modelId="{BDA47C53-165E-B044-AB52-CC4582096E88}" type="pres">
      <dgm:prSet presAssocID="{43B01516-A00E-9448-BB9E-37774CE69DC8}" presName="node" presStyleLbl="node1" presStyleIdx="0" presStyleCnt="3">
        <dgm:presLayoutVars>
          <dgm:bulletEnabled val="1"/>
        </dgm:presLayoutVars>
      </dgm:prSet>
      <dgm:spPr/>
    </dgm:pt>
    <dgm:pt modelId="{18B22760-0A83-4447-82A1-78254503D8E4}" type="pres">
      <dgm:prSet presAssocID="{3831A0AF-3BEC-554E-8FD4-CF329724991A}" presName="sibTrans" presStyleLbl="sibTrans2D1" presStyleIdx="0" presStyleCnt="2"/>
      <dgm:spPr/>
    </dgm:pt>
    <dgm:pt modelId="{DB87052C-18FC-EE4A-869C-B8818FE6CFD3}" type="pres">
      <dgm:prSet presAssocID="{3831A0AF-3BEC-554E-8FD4-CF329724991A}" presName="connectorText" presStyleLbl="sibTrans2D1" presStyleIdx="0" presStyleCnt="2"/>
      <dgm:spPr/>
    </dgm:pt>
    <dgm:pt modelId="{C43E4C6E-4E20-184A-9877-0A0C39FA231C}" type="pres">
      <dgm:prSet presAssocID="{536FB927-686A-364F-A2F4-BE20812D5908}" presName="node" presStyleLbl="node1" presStyleIdx="1" presStyleCnt="3">
        <dgm:presLayoutVars>
          <dgm:bulletEnabled val="1"/>
        </dgm:presLayoutVars>
      </dgm:prSet>
      <dgm:spPr/>
    </dgm:pt>
    <dgm:pt modelId="{715B0773-4752-6242-A043-70AED5309443}" type="pres">
      <dgm:prSet presAssocID="{19B49DF1-87B6-324B-8BC4-EC0127F08C3F}" presName="sibTrans" presStyleLbl="sibTrans2D1" presStyleIdx="1" presStyleCnt="2"/>
      <dgm:spPr/>
    </dgm:pt>
    <dgm:pt modelId="{8231B9D9-CB2E-E342-BD83-C482DA442F5F}" type="pres">
      <dgm:prSet presAssocID="{19B49DF1-87B6-324B-8BC4-EC0127F08C3F}" presName="connectorText" presStyleLbl="sibTrans2D1" presStyleIdx="1" presStyleCnt="2"/>
      <dgm:spPr/>
    </dgm:pt>
    <dgm:pt modelId="{DAD86F37-8888-3F43-80FF-3CB8F1BE241D}" type="pres">
      <dgm:prSet presAssocID="{C1CABC05-2F03-D24B-89B8-E9F41C2A5755}" presName="node" presStyleLbl="node1" presStyleIdx="2" presStyleCnt="3">
        <dgm:presLayoutVars>
          <dgm:bulletEnabled val="1"/>
        </dgm:presLayoutVars>
      </dgm:prSet>
      <dgm:spPr/>
    </dgm:pt>
  </dgm:ptLst>
  <dgm:cxnLst>
    <dgm:cxn modelId="{C36A8210-2685-E94D-8DC3-B333B84FF7C1}" srcId="{30DE4550-1377-4847-B06D-327A80327136}" destId="{43B01516-A00E-9448-BB9E-37774CE69DC8}" srcOrd="0" destOrd="0" parTransId="{C3CD8671-A8F8-E840-97FC-58409C6043A1}" sibTransId="{3831A0AF-3BEC-554E-8FD4-CF329724991A}"/>
    <dgm:cxn modelId="{17112416-993E-3D42-B51E-997F8F64A4D8}" type="presOf" srcId="{3831A0AF-3BEC-554E-8FD4-CF329724991A}" destId="{18B22760-0A83-4447-82A1-78254503D8E4}" srcOrd="0" destOrd="0" presId="urn:microsoft.com/office/officeart/2005/8/layout/process1"/>
    <dgm:cxn modelId="{A765DD31-192F-7847-8DC2-DB83173EA003}" type="presOf" srcId="{536FB927-686A-364F-A2F4-BE20812D5908}" destId="{C43E4C6E-4E20-184A-9877-0A0C39FA231C}" srcOrd="0" destOrd="0" presId="urn:microsoft.com/office/officeart/2005/8/layout/process1"/>
    <dgm:cxn modelId="{2A46AB47-2FCB-A744-A845-C31BE16BC581}" type="presOf" srcId="{C1CABC05-2F03-D24B-89B8-E9F41C2A5755}" destId="{DAD86F37-8888-3F43-80FF-3CB8F1BE241D}" srcOrd="0" destOrd="0" presId="urn:microsoft.com/office/officeart/2005/8/layout/process1"/>
    <dgm:cxn modelId="{D3611C51-B896-F749-A7FA-70106AF716E2}" srcId="{30DE4550-1377-4847-B06D-327A80327136}" destId="{536FB927-686A-364F-A2F4-BE20812D5908}" srcOrd="1" destOrd="0" parTransId="{20EE3F8B-E9EA-5C47-A4D4-8AF5AC22B796}" sibTransId="{19B49DF1-87B6-324B-8BC4-EC0127F08C3F}"/>
    <dgm:cxn modelId="{08724D73-9E6C-7E49-9E97-89684741643F}" type="presOf" srcId="{3831A0AF-3BEC-554E-8FD4-CF329724991A}" destId="{DB87052C-18FC-EE4A-869C-B8818FE6CFD3}" srcOrd="1" destOrd="0" presId="urn:microsoft.com/office/officeart/2005/8/layout/process1"/>
    <dgm:cxn modelId="{4EFB7AA5-EF8D-694F-8793-4164D70BEE8D}" srcId="{30DE4550-1377-4847-B06D-327A80327136}" destId="{C1CABC05-2F03-D24B-89B8-E9F41C2A5755}" srcOrd="2" destOrd="0" parTransId="{33849717-3597-1B4E-A56C-2654F902ED49}" sibTransId="{031A9BEB-A842-CC45-B396-FEC8602D1CD0}"/>
    <dgm:cxn modelId="{AC700EB3-1D20-EF4B-A6FB-B52D65885D0F}" type="presOf" srcId="{19B49DF1-87B6-324B-8BC4-EC0127F08C3F}" destId="{8231B9D9-CB2E-E342-BD83-C482DA442F5F}" srcOrd="1" destOrd="0" presId="urn:microsoft.com/office/officeart/2005/8/layout/process1"/>
    <dgm:cxn modelId="{8CA9C3C9-4767-824F-BC3C-565C3628F240}" type="presOf" srcId="{19B49DF1-87B6-324B-8BC4-EC0127F08C3F}" destId="{715B0773-4752-6242-A043-70AED5309443}" srcOrd="0" destOrd="0" presId="urn:microsoft.com/office/officeart/2005/8/layout/process1"/>
    <dgm:cxn modelId="{EFE1D9D4-FD27-FE44-8C9C-3FCE1F6C14DD}" type="presOf" srcId="{30DE4550-1377-4847-B06D-327A80327136}" destId="{65AE0D21-40F7-3C46-8480-2203FCB5A200}" srcOrd="0" destOrd="0" presId="urn:microsoft.com/office/officeart/2005/8/layout/process1"/>
    <dgm:cxn modelId="{DE3970D6-FD71-DA48-A856-C3164A9A87A1}" type="presOf" srcId="{43B01516-A00E-9448-BB9E-37774CE69DC8}" destId="{BDA47C53-165E-B044-AB52-CC4582096E88}" srcOrd="0" destOrd="0" presId="urn:microsoft.com/office/officeart/2005/8/layout/process1"/>
    <dgm:cxn modelId="{22A1CCCB-DA95-C047-B67E-88A59B026DFE}" type="presParOf" srcId="{65AE0D21-40F7-3C46-8480-2203FCB5A200}" destId="{BDA47C53-165E-B044-AB52-CC4582096E88}" srcOrd="0" destOrd="0" presId="urn:microsoft.com/office/officeart/2005/8/layout/process1"/>
    <dgm:cxn modelId="{D249FAB1-B0BE-BD4A-882C-C0474F18E40F}" type="presParOf" srcId="{65AE0D21-40F7-3C46-8480-2203FCB5A200}" destId="{18B22760-0A83-4447-82A1-78254503D8E4}" srcOrd="1" destOrd="0" presId="urn:microsoft.com/office/officeart/2005/8/layout/process1"/>
    <dgm:cxn modelId="{EC90C1ED-BC33-5D42-8024-5FE29A2BAA16}" type="presParOf" srcId="{18B22760-0A83-4447-82A1-78254503D8E4}" destId="{DB87052C-18FC-EE4A-869C-B8818FE6CFD3}" srcOrd="0" destOrd="0" presId="urn:microsoft.com/office/officeart/2005/8/layout/process1"/>
    <dgm:cxn modelId="{00D1326D-DDD6-8A48-AB36-BC5D44D7D8E7}" type="presParOf" srcId="{65AE0D21-40F7-3C46-8480-2203FCB5A200}" destId="{C43E4C6E-4E20-184A-9877-0A0C39FA231C}" srcOrd="2" destOrd="0" presId="urn:microsoft.com/office/officeart/2005/8/layout/process1"/>
    <dgm:cxn modelId="{BF1B2DC5-5646-3F49-A50C-B234FE8FDA9C}" type="presParOf" srcId="{65AE0D21-40F7-3C46-8480-2203FCB5A200}" destId="{715B0773-4752-6242-A043-70AED5309443}" srcOrd="3" destOrd="0" presId="urn:microsoft.com/office/officeart/2005/8/layout/process1"/>
    <dgm:cxn modelId="{BB83451B-8523-A943-B729-0B544ECCD4E1}" type="presParOf" srcId="{715B0773-4752-6242-A043-70AED5309443}" destId="{8231B9D9-CB2E-E342-BD83-C482DA442F5F}" srcOrd="0" destOrd="0" presId="urn:microsoft.com/office/officeart/2005/8/layout/process1"/>
    <dgm:cxn modelId="{678F0B62-2094-8843-A6D1-5E7BC95730DB}" type="presParOf" srcId="{65AE0D21-40F7-3C46-8480-2203FCB5A200}" destId="{DAD86F37-8888-3F43-80FF-3CB8F1BE241D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8A4529D-DC9E-1747-8986-E52A2AB0D162}">
      <dsp:nvSpPr>
        <dsp:cNvPr id="0" name=""/>
        <dsp:cNvSpPr/>
      </dsp:nvSpPr>
      <dsp:spPr>
        <a:xfrm>
          <a:off x="7387" y="1369545"/>
          <a:ext cx="2208181" cy="132490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Search in GEO and </a:t>
          </a:r>
          <a:r>
            <a:rPr lang="en-US" sz="2500" kern="1200" dirty="0" err="1"/>
            <a:t>ArrayExpress</a:t>
          </a:r>
          <a:endParaRPr lang="en-US" sz="2500" kern="1200" dirty="0"/>
        </a:p>
      </dsp:txBody>
      <dsp:txXfrm>
        <a:off x="46192" y="1408350"/>
        <a:ext cx="2130571" cy="1247298"/>
      </dsp:txXfrm>
    </dsp:sp>
    <dsp:sp modelId="{43640F12-1EFD-8E4F-86C4-70F47407C749}">
      <dsp:nvSpPr>
        <dsp:cNvPr id="0" name=""/>
        <dsp:cNvSpPr/>
      </dsp:nvSpPr>
      <dsp:spPr>
        <a:xfrm>
          <a:off x="2436387" y="1758185"/>
          <a:ext cx="468134" cy="547629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2436387" y="1867711"/>
        <a:ext cx="327694" cy="328577"/>
      </dsp:txXfrm>
    </dsp:sp>
    <dsp:sp modelId="{BD355473-1C3E-D146-96F2-16A24498CD39}">
      <dsp:nvSpPr>
        <dsp:cNvPr id="0" name=""/>
        <dsp:cNvSpPr/>
      </dsp:nvSpPr>
      <dsp:spPr>
        <a:xfrm>
          <a:off x="3098842" y="1369545"/>
          <a:ext cx="2208181" cy="132490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Data filtration</a:t>
          </a:r>
        </a:p>
      </dsp:txBody>
      <dsp:txXfrm>
        <a:off x="3137647" y="1408350"/>
        <a:ext cx="2130571" cy="1247298"/>
      </dsp:txXfrm>
    </dsp:sp>
    <dsp:sp modelId="{46A03A66-487F-BF4F-B0B3-3485F1B730D9}">
      <dsp:nvSpPr>
        <dsp:cNvPr id="0" name=""/>
        <dsp:cNvSpPr/>
      </dsp:nvSpPr>
      <dsp:spPr>
        <a:xfrm>
          <a:off x="5527841" y="1758185"/>
          <a:ext cx="468134" cy="547629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5527841" y="1867711"/>
        <a:ext cx="327694" cy="328577"/>
      </dsp:txXfrm>
    </dsp:sp>
    <dsp:sp modelId="{2FA60572-6A6C-964E-BA31-CFEA251C8BF9}">
      <dsp:nvSpPr>
        <dsp:cNvPr id="0" name=""/>
        <dsp:cNvSpPr/>
      </dsp:nvSpPr>
      <dsp:spPr>
        <a:xfrm>
          <a:off x="6190296" y="1369545"/>
          <a:ext cx="2208181" cy="132490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Data download in COMMAND</a:t>
          </a:r>
        </a:p>
      </dsp:txBody>
      <dsp:txXfrm>
        <a:off x="6229101" y="1408350"/>
        <a:ext cx="2130571" cy="124729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9FE934-504D-264A-BE9B-B6FD599F4179}">
      <dsp:nvSpPr>
        <dsp:cNvPr id="0" name=""/>
        <dsp:cNvSpPr/>
      </dsp:nvSpPr>
      <dsp:spPr>
        <a:xfrm>
          <a:off x="4411" y="0"/>
          <a:ext cx="1548165" cy="4064000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Data parsing</a:t>
          </a:r>
        </a:p>
      </dsp:txBody>
      <dsp:txXfrm>
        <a:off x="4411" y="0"/>
        <a:ext cx="1548165" cy="1219200"/>
      </dsp:txXfrm>
    </dsp:sp>
    <dsp:sp modelId="{0494D65A-B5BD-AB42-8D73-D61016E951E2}">
      <dsp:nvSpPr>
        <dsp:cNvPr id="0" name=""/>
        <dsp:cNvSpPr/>
      </dsp:nvSpPr>
      <dsp:spPr>
        <a:xfrm>
          <a:off x="1668689" y="0"/>
          <a:ext cx="1548165" cy="4064000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MySQL data importation</a:t>
          </a:r>
        </a:p>
      </dsp:txBody>
      <dsp:txXfrm>
        <a:off x="1668689" y="0"/>
        <a:ext cx="1548165" cy="1219200"/>
      </dsp:txXfrm>
    </dsp:sp>
    <dsp:sp modelId="{52AB139B-F35D-E141-871C-305BA428B32C}">
      <dsp:nvSpPr>
        <dsp:cNvPr id="0" name=""/>
        <dsp:cNvSpPr/>
      </dsp:nvSpPr>
      <dsp:spPr>
        <a:xfrm>
          <a:off x="3332967" y="0"/>
          <a:ext cx="1548165" cy="4064000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Contrast specification</a:t>
          </a:r>
        </a:p>
      </dsp:txBody>
      <dsp:txXfrm>
        <a:off x="3332967" y="0"/>
        <a:ext cx="1548165" cy="1219200"/>
      </dsp:txXfrm>
    </dsp:sp>
    <dsp:sp modelId="{594EE642-FB38-4545-985B-909E27273CA7}">
      <dsp:nvSpPr>
        <dsp:cNvPr id="0" name=""/>
        <dsp:cNvSpPr/>
      </dsp:nvSpPr>
      <dsp:spPr>
        <a:xfrm>
          <a:off x="3487784" y="1219200"/>
          <a:ext cx="1238532" cy="264160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Choose reference samples</a:t>
          </a:r>
        </a:p>
      </dsp:txBody>
      <dsp:txXfrm>
        <a:off x="3524059" y="1255475"/>
        <a:ext cx="1165982" cy="2569050"/>
      </dsp:txXfrm>
    </dsp:sp>
    <dsp:sp modelId="{F3305B03-8E1C-634D-8BD2-E7A238B01E86}">
      <dsp:nvSpPr>
        <dsp:cNvPr id="0" name=""/>
        <dsp:cNvSpPr/>
      </dsp:nvSpPr>
      <dsp:spPr>
        <a:xfrm>
          <a:off x="4997245" y="0"/>
          <a:ext cx="1548165" cy="4064000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Condition annotation</a:t>
          </a:r>
        </a:p>
      </dsp:txBody>
      <dsp:txXfrm>
        <a:off x="4997245" y="0"/>
        <a:ext cx="1548165" cy="1219200"/>
      </dsp:txXfrm>
    </dsp:sp>
    <dsp:sp modelId="{5A4AFCE6-C283-E64A-B652-D0E0CBC1E1EB}">
      <dsp:nvSpPr>
        <dsp:cNvPr id="0" name=""/>
        <dsp:cNvSpPr/>
      </dsp:nvSpPr>
      <dsp:spPr>
        <a:xfrm>
          <a:off x="5152062" y="1219547"/>
          <a:ext cx="1238532" cy="79841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COPD vs Control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Control vs Control</a:t>
          </a:r>
        </a:p>
      </dsp:txBody>
      <dsp:txXfrm>
        <a:off x="5175447" y="1242932"/>
        <a:ext cx="1191762" cy="751643"/>
      </dsp:txXfrm>
    </dsp:sp>
    <dsp:sp modelId="{C086C6BD-B376-0148-927B-AA7BD0295E8F}">
      <dsp:nvSpPr>
        <dsp:cNvPr id="0" name=""/>
        <dsp:cNvSpPr/>
      </dsp:nvSpPr>
      <dsp:spPr>
        <a:xfrm>
          <a:off x="5152062" y="2140793"/>
          <a:ext cx="1238532" cy="79841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Sample type</a:t>
          </a:r>
        </a:p>
      </dsp:txBody>
      <dsp:txXfrm>
        <a:off x="5175447" y="2164178"/>
        <a:ext cx="1191762" cy="751643"/>
      </dsp:txXfrm>
    </dsp:sp>
    <dsp:sp modelId="{E5D8329B-4D66-074C-A659-B36087CB5DC1}">
      <dsp:nvSpPr>
        <dsp:cNvPr id="0" name=""/>
        <dsp:cNvSpPr/>
      </dsp:nvSpPr>
      <dsp:spPr>
        <a:xfrm>
          <a:off x="5152062" y="3062039"/>
          <a:ext cx="1238532" cy="79841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Clinical data</a:t>
          </a:r>
        </a:p>
      </dsp:txBody>
      <dsp:txXfrm>
        <a:off x="5175447" y="3085424"/>
        <a:ext cx="1191762" cy="751643"/>
      </dsp:txXfrm>
    </dsp:sp>
    <dsp:sp modelId="{FC40515A-DE9B-4141-8803-F2646831EEF4}">
      <dsp:nvSpPr>
        <dsp:cNvPr id="0" name=""/>
        <dsp:cNvSpPr/>
      </dsp:nvSpPr>
      <dsp:spPr>
        <a:xfrm>
          <a:off x="6661523" y="0"/>
          <a:ext cx="1548165" cy="4064000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Data homogenized </a:t>
          </a:r>
        </a:p>
      </dsp:txBody>
      <dsp:txXfrm>
        <a:off x="6661523" y="0"/>
        <a:ext cx="1548165" cy="1219200"/>
      </dsp:txXfrm>
    </dsp:sp>
    <dsp:sp modelId="{6AB55944-8032-B440-827D-D854E578602D}">
      <dsp:nvSpPr>
        <dsp:cNvPr id="0" name=""/>
        <dsp:cNvSpPr/>
      </dsp:nvSpPr>
      <dsp:spPr>
        <a:xfrm>
          <a:off x="6816340" y="1219299"/>
          <a:ext cx="1238532" cy="59203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Don't use background correction</a:t>
          </a:r>
        </a:p>
      </dsp:txBody>
      <dsp:txXfrm>
        <a:off x="6833680" y="1236639"/>
        <a:ext cx="1203852" cy="557358"/>
      </dsp:txXfrm>
    </dsp:sp>
    <dsp:sp modelId="{DFDEE0C5-291E-CF48-ABF2-9B0F8B3CA491}">
      <dsp:nvSpPr>
        <dsp:cNvPr id="0" name=""/>
        <dsp:cNvSpPr/>
      </dsp:nvSpPr>
      <dsp:spPr>
        <a:xfrm>
          <a:off x="6816340" y="1902420"/>
          <a:ext cx="1238532" cy="59203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Log2 </a:t>
          </a:r>
        </a:p>
      </dsp:txBody>
      <dsp:txXfrm>
        <a:off x="6833680" y="1919760"/>
        <a:ext cx="1203852" cy="557358"/>
      </dsp:txXfrm>
    </dsp:sp>
    <dsp:sp modelId="{8BF04159-E230-914B-A886-CEFFAB5C7CC2}">
      <dsp:nvSpPr>
        <dsp:cNvPr id="0" name=""/>
        <dsp:cNvSpPr/>
      </dsp:nvSpPr>
      <dsp:spPr>
        <a:xfrm>
          <a:off x="6816340" y="2585541"/>
          <a:ext cx="1238532" cy="59203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Loess or </a:t>
          </a:r>
          <a:r>
            <a:rPr lang="en-US" sz="1200" kern="1200" dirty="0" err="1"/>
            <a:t>Quantil</a:t>
          </a:r>
          <a:r>
            <a:rPr lang="en-US" sz="1200" kern="1200" dirty="0"/>
            <a:t> normalization</a:t>
          </a:r>
        </a:p>
      </dsp:txBody>
      <dsp:txXfrm>
        <a:off x="6833680" y="2602881"/>
        <a:ext cx="1203852" cy="557358"/>
      </dsp:txXfrm>
    </dsp:sp>
    <dsp:sp modelId="{7B74D86D-4D26-034A-8689-075580143AD6}">
      <dsp:nvSpPr>
        <dsp:cNvPr id="0" name=""/>
        <dsp:cNvSpPr/>
      </dsp:nvSpPr>
      <dsp:spPr>
        <a:xfrm>
          <a:off x="6816340" y="3268662"/>
          <a:ext cx="1238532" cy="59203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Gene </a:t>
          </a:r>
          <a:r>
            <a:rPr lang="en-US" sz="1200" kern="1200" dirty="0" err="1"/>
            <a:t>sumarization</a:t>
          </a:r>
          <a:r>
            <a:rPr lang="en-US" sz="1200" kern="1200" dirty="0"/>
            <a:t> (i.e. median polish)</a:t>
          </a:r>
        </a:p>
      </dsp:txBody>
      <dsp:txXfrm>
        <a:off x="6833680" y="3286002"/>
        <a:ext cx="1203852" cy="55735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A47C53-165E-B044-AB52-CC4582096E88}">
      <dsp:nvSpPr>
        <dsp:cNvPr id="0" name=""/>
        <dsp:cNvSpPr/>
      </dsp:nvSpPr>
      <dsp:spPr>
        <a:xfrm>
          <a:off x="5357" y="195327"/>
          <a:ext cx="1601390" cy="123106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Re </a:t>
          </a:r>
          <a:r>
            <a:rPr lang="en-US" sz="1800" kern="1200" dirty="0" err="1"/>
            <a:t>anotation</a:t>
          </a:r>
          <a:endParaRPr lang="en-US" sz="1800" kern="1200" dirty="0"/>
        </a:p>
      </dsp:txBody>
      <dsp:txXfrm>
        <a:off x="41414" y="231384"/>
        <a:ext cx="1529276" cy="1158955"/>
      </dsp:txXfrm>
    </dsp:sp>
    <dsp:sp modelId="{18B22760-0A83-4447-82A1-78254503D8E4}">
      <dsp:nvSpPr>
        <dsp:cNvPr id="0" name=""/>
        <dsp:cNvSpPr/>
      </dsp:nvSpPr>
      <dsp:spPr>
        <a:xfrm>
          <a:off x="1766887" y="612290"/>
          <a:ext cx="339494" cy="397144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1766887" y="691719"/>
        <a:ext cx="237646" cy="238286"/>
      </dsp:txXfrm>
    </dsp:sp>
    <dsp:sp modelId="{C43E4C6E-4E20-184A-9877-0A0C39FA231C}">
      <dsp:nvSpPr>
        <dsp:cNvPr id="0" name=""/>
        <dsp:cNvSpPr/>
      </dsp:nvSpPr>
      <dsp:spPr>
        <a:xfrm>
          <a:off x="2247304" y="195327"/>
          <a:ext cx="1601390" cy="123106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Microarrays probes</a:t>
          </a:r>
        </a:p>
      </dsp:txBody>
      <dsp:txXfrm>
        <a:off x="2283361" y="231384"/>
        <a:ext cx="1529276" cy="1158955"/>
      </dsp:txXfrm>
    </dsp:sp>
    <dsp:sp modelId="{715B0773-4752-6242-A043-70AED5309443}">
      <dsp:nvSpPr>
        <dsp:cNvPr id="0" name=""/>
        <dsp:cNvSpPr/>
      </dsp:nvSpPr>
      <dsp:spPr>
        <a:xfrm>
          <a:off x="4008834" y="612290"/>
          <a:ext cx="339494" cy="397144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4008834" y="691719"/>
        <a:ext cx="237646" cy="238286"/>
      </dsp:txXfrm>
    </dsp:sp>
    <dsp:sp modelId="{DAD86F37-8888-3F43-80FF-3CB8F1BE241D}">
      <dsp:nvSpPr>
        <dsp:cNvPr id="0" name=""/>
        <dsp:cNvSpPr/>
      </dsp:nvSpPr>
      <dsp:spPr>
        <a:xfrm>
          <a:off x="4489251" y="195327"/>
          <a:ext cx="1601390" cy="123106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Blast of probes using Hg37 reference genome</a:t>
          </a:r>
        </a:p>
      </dsp:txBody>
      <dsp:txXfrm>
        <a:off x="4525308" y="231384"/>
        <a:ext cx="1529276" cy="115895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BB9C97-1C12-B542-B76B-2F8D99F4F536}" type="datetimeFigureOut">
              <a:rPr lang="en-US" smtClean="0"/>
              <a:t>3/21/19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A7A611-3833-144E-823E-BDDB2AFC4F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800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8" Type="http://schemas.openxmlformats.org/officeDocument/2006/relationships/hyperlink" Target="http://www.hse.gov.uk/pubns/indg463.htm" TargetMode="External"/><Relationship Id="rId3" Type="http://schemas.openxmlformats.org/officeDocument/2006/relationships/hyperlink" Target="http://www.hse.gov.uk/pubns/indg391.pdf" TargetMode="External"/><Relationship Id="rId7" Type="http://schemas.openxmlformats.org/officeDocument/2006/relationships/hyperlink" Target="http://www.hse.gov.uk/agriculture/poultry/index.htm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://www.hse.gov.uk/research/rrhtm/rr827.htm" TargetMode="External"/><Relationship Id="rId5" Type="http://schemas.openxmlformats.org/officeDocument/2006/relationships/hyperlink" Target="http://www.hse.gov.uk/food/grain.htm" TargetMode="External"/><Relationship Id="rId4" Type="http://schemas.openxmlformats.org/officeDocument/2006/relationships/hyperlink" Target="http://www.hse.gov.uk/welding/fume-facts.htm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/>
              <a:t>Good</a:t>
            </a:r>
            <a:r>
              <a:rPr lang="en-CA" baseline="0" dirty="0"/>
              <a:t> morning everyone, the title of this presentation is </a:t>
            </a:r>
            <a:r>
              <a:rPr lang="en-CA" baseline="0" dirty="0" err="1"/>
              <a:t>PulmonDB</a:t>
            </a:r>
            <a:r>
              <a:rPr lang="en-CA" baseline="0" dirty="0"/>
              <a:t>: a gene expression lung disease database, I will be presenting you the idea of this compendium but.. I will also present a study case in which we used </a:t>
            </a:r>
            <a:r>
              <a:rPr lang="en-CA" baseline="0" dirty="0" err="1"/>
              <a:t>PulmonDB</a:t>
            </a:r>
            <a:r>
              <a:rPr lang="en-CA" baseline="0" dirty="0"/>
              <a:t>, the aim was to find the gene expression signature of COPD in lung tissue.</a:t>
            </a:r>
            <a:endParaRPr lang="en-CA" dirty="0"/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3A778C-5FD7-A749-9E3C-5AC941776CAF}" type="slidenum">
              <a:rPr lang="en-CA" smtClean="0"/>
              <a:t>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737748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err="1"/>
              <a:t>ponerla</a:t>
            </a:r>
            <a:r>
              <a:rPr lang="en-CA" dirty="0"/>
              <a:t> al final del </a:t>
            </a:r>
            <a:r>
              <a:rPr lang="en-CA" dirty="0" err="1"/>
              <a:t>analisis</a:t>
            </a:r>
            <a:r>
              <a:rPr lang="en-CA" dirty="0"/>
              <a:t> </a:t>
            </a:r>
          </a:p>
          <a:p>
            <a:endParaRPr lang="en-CA" dirty="0"/>
          </a:p>
          <a:p>
            <a:r>
              <a:rPr lang="en-CA" dirty="0"/>
              <a:t>R2 </a:t>
            </a:r>
            <a:r>
              <a:rPr lang="en-CA" dirty="0" err="1"/>
              <a:t>cuanto</a:t>
            </a:r>
            <a:r>
              <a:rPr lang="en-CA" dirty="0"/>
              <a:t> </a:t>
            </a:r>
            <a:r>
              <a:rPr lang="en-CA" dirty="0" err="1"/>
              <a:t>expñican</a:t>
            </a:r>
            <a:r>
              <a:rPr lang="en-CA" dirty="0"/>
              <a:t> de mi </a:t>
            </a:r>
            <a:r>
              <a:rPr lang="en-CA" dirty="0" err="1"/>
              <a:t>varainz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3A778C-5FD7-A749-9E3C-5AC941776CAF}" type="slidenum">
              <a:rPr lang="en-CA" smtClean="0"/>
              <a:t>10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252549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GSE37768</a:t>
            </a:r>
          </a:p>
          <a:p>
            <a:r>
              <a:rPr lang="en-CA" dirty="0"/>
              <a:t>GSE29133</a:t>
            </a:r>
          </a:p>
          <a:p>
            <a:r>
              <a:rPr lang="en-CA" dirty="0"/>
              <a:t>GSE27597</a:t>
            </a:r>
          </a:p>
          <a:p>
            <a:r>
              <a:rPr lang="en-CA" dirty="0"/>
              <a:t>GSE1122</a:t>
            </a:r>
          </a:p>
          <a:p>
            <a:endParaRPr lang="en-CA" dirty="0"/>
          </a:p>
          <a:p>
            <a:r>
              <a:rPr lang="en-CA" dirty="0"/>
              <a:t>“</a:t>
            </a:r>
            <a:r>
              <a:rPr lang="en-CA" dirty="0" err="1"/>
              <a:t>contraaste</a:t>
            </a:r>
            <a:endParaRPr lang="en-CA" dirty="0"/>
          </a:p>
          <a:p>
            <a:endParaRPr lang="en-CA" dirty="0"/>
          </a:p>
          <a:p>
            <a:r>
              <a:rPr lang="en-CA" dirty="0"/>
              <a:t>COPD: EPOC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3A778C-5FD7-A749-9E3C-5AC941776CAF}" type="slidenum">
              <a:rPr lang="en-CA" smtClean="0"/>
              <a:t>19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714991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err="1"/>
              <a:t>Dividir</a:t>
            </a:r>
            <a:r>
              <a:rPr lang="en-CA" dirty="0"/>
              <a:t> las </a:t>
            </a:r>
            <a:r>
              <a:rPr lang="en-CA" dirty="0" err="1"/>
              <a:t>muestras</a:t>
            </a:r>
            <a:r>
              <a:rPr lang="en-CA" dirty="0"/>
              <a:t> y </a:t>
            </a:r>
            <a:r>
              <a:rPr lang="en-CA" dirty="0" err="1"/>
              <a:t>validar</a:t>
            </a:r>
            <a:r>
              <a:rPr lang="en-CA" dirty="0"/>
              <a:t> el PCA con la </a:t>
            </a:r>
            <a:r>
              <a:rPr lang="en-CA" dirty="0" err="1"/>
              <a:t>otra</a:t>
            </a:r>
            <a:r>
              <a:rPr lang="en-CA" dirty="0"/>
              <a:t> </a:t>
            </a:r>
            <a:r>
              <a:rPr lang="en-CA" dirty="0" err="1"/>
              <a:t>mitad</a:t>
            </a:r>
            <a:endParaRPr lang="en-CA" dirty="0"/>
          </a:p>
          <a:p>
            <a:endParaRPr lang="en-CA" dirty="0"/>
          </a:p>
          <a:p>
            <a:r>
              <a:rPr lang="en-CA" dirty="0" err="1"/>
              <a:t>princomp</a:t>
            </a:r>
            <a:endParaRPr lang="en-CA" dirty="0"/>
          </a:p>
          <a:p>
            <a:r>
              <a:rPr lang="en-CA" dirty="0"/>
              <a:t>COPD</a:t>
            </a:r>
          </a:p>
          <a:p>
            <a:endParaRPr lang="en-CA" dirty="0"/>
          </a:p>
          <a:p>
            <a:r>
              <a:rPr lang="en-CA" dirty="0" err="1"/>
              <a:t>Correlacion</a:t>
            </a:r>
            <a:r>
              <a:rPr lang="en-CA" dirty="0"/>
              <a:t> y no </a:t>
            </a:r>
            <a:r>
              <a:rPr lang="en-CA" dirty="0" err="1"/>
              <a:t>causalidad</a:t>
            </a:r>
            <a:endParaRPr lang="en-CA" dirty="0"/>
          </a:p>
          <a:p>
            <a:endParaRPr lang="en-CA" dirty="0"/>
          </a:p>
          <a:p>
            <a:r>
              <a:rPr lang="en-CA" dirty="0" err="1"/>
              <a:t>quitar</a:t>
            </a:r>
            <a:r>
              <a:rPr lang="en-CA" dirty="0"/>
              <a:t> </a:t>
            </a:r>
            <a:r>
              <a:rPr lang="en-CA" dirty="0" err="1"/>
              <a:t>circulos</a:t>
            </a:r>
            <a:r>
              <a:rPr lang="en-CA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3A778C-5FD7-A749-9E3C-5AC941776CAF}" type="slidenum">
              <a:rPr lang="en-CA" smtClean="0"/>
              <a:t>20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324638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err="1"/>
              <a:t>conacyt</a:t>
            </a:r>
            <a:r>
              <a:rPr lang="en-CA" dirty="0"/>
              <a:t> </a:t>
            </a:r>
          </a:p>
          <a:p>
            <a:r>
              <a:rPr lang="en-CA" dirty="0"/>
              <a:t>Una </a:t>
            </a:r>
            <a:r>
              <a:rPr lang="en-CA" dirty="0" err="1"/>
              <a:t>linea</a:t>
            </a:r>
            <a:r>
              <a:rPr lang="en-CA" dirty="0"/>
              <a:t> </a:t>
            </a:r>
            <a:r>
              <a:rPr lang="en-CA" dirty="0" err="1"/>
              <a:t>clara</a:t>
            </a:r>
            <a:r>
              <a:rPr lang="en-CA" dirty="0"/>
              <a:t>, </a:t>
            </a:r>
            <a:r>
              <a:rPr lang="en-CA" dirty="0" err="1"/>
              <a:t>poner</a:t>
            </a:r>
            <a:r>
              <a:rPr lang="en-CA" dirty="0"/>
              <a:t> </a:t>
            </a:r>
            <a:r>
              <a:rPr lang="en-CA" dirty="0" err="1"/>
              <a:t>los</a:t>
            </a:r>
            <a:r>
              <a:rPr lang="en-CA" dirty="0"/>
              <a:t> </a:t>
            </a:r>
            <a:r>
              <a:rPr lang="en-CA" dirty="0" err="1"/>
              <a:t>objetivos</a:t>
            </a:r>
            <a:r>
              <a:rPr lang="en-CA" dirty="0"/>
              <a:t> </a:t>
            </a:r>
          </a:p>
          <a:p>
            <a:r>
              <a:rPr lang="en-CA" dirty="0"/>
              <a:t>con </a:t>
            </a:r>
            <a:r>
              <a:rPr lang="en-CA" dirty="0" err="1"/>
              <a:t>los</a:t>
            </a:r>
            <a:r>
              <a:rPr lang="en-CA" dirty="0"/>
              <a:t> </a:t>
            </a:r>
            <a:r>
              <a:rPr lang="en-CA" dirty="0" err="1"/>
              <a:t>objetivos</a:t>
            </a:r>
            <a:r>
              <a:rPr lang="en-CA" dirty="0"/>
              <a:t>.</a:t>
            </a:r>
          </a:p>
          <a:p>
            <a:endParaRPr lang="en-CA" dirty="0"/>
          </a:p>
          <a:p>
            <a:r>
              <a:rPr lang="en-CA" dirty="0"/>
              <a:t>Que </a:t>
            </a:r>
            <a:r>
              <a:rPr lang="en-CA" dirty="0" err="1"/>
              <a:t>aprendi</a:t>
            </a:r>
            <a:r>
              <a:rPr lang="en-CA" dirty="0"/>
              <a:t> de </a:t>
            </a:r>
            <a:r>
              <a:rPr lang="en-CA" dirty="0" err="1"/>
              <a:t>esto</a:t>
            </a:r>
            <a:r>
              <a:rPr lang="en-CA" dirty="0"/>
              <a:t>, que </a:t>
            </a:r>
            <a:r>
              <a:rPr lang="en-CA" dirty="0" err="1"/>
              <a:t>queda</a:t>
            </a:r>
            <a:r>
              <a:rPr lang="en-CA" dirty="0"/>
              <a:t> de </a:t>
            </a:r>
            <a:r>
              <a:rPr lang="en-CA" dirty="0" err="1"/>
              <a:t>hacer</a:t>
            </a:r>
            <a:r>
              <a:rPr lang="en-CA" dirty="0"/>
              <a:t> (66 genes)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3A778C-5FD7-A749-9E3C-5AC941776CAF}" type="slidenum">
              <a:rPr lang="en-CA" smtClean="0"/>
              <a:t>27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298180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1965 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William Briscoe, </a:t>
            </a:r>
            <a:r>
              <a:rPr lang="en-CA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fue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</a:t>
            </a:r>
            <a:r>
              <a:rPr lang="en-CA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primera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persona que </a:t>
            </a:r>
            <a:r>
              <a:rPr lang="en-CA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usó</a:t>
            </a:r>
            <a:r>
              <a:rPr lang="en-CA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</a:t>
            </a:r>
            <a:r>
              <a:rPr lang="en-CA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termino</a:t>
            </a:r>
            <a:r>
              <a:rPr lang="en-CA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EPOC.  No </a:t>
            </a:r>
            <a:r>
              <a:rPr lang="en-CA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mencioné</a:t>
            </a:r>
            <a:r>
              <a:rPr lang="en-CA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GOLD mas Adelante. O </a:t>
            </a:r>
            <a:r>
              <a:rPr lang="en-CA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decir</a:t>
            </a:r>
            <a:r>
              <a:rPr lang="en-CA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mas </a:t>
            </a:r>
            <a:r>
              <a:rPr lang="en-CA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CA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perspectivas</a:t>
            </a:r>
            <a:r>
              <a:rPr lang="en-CA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</a:t>
            </a:r>
            <a:r>
              <a:rPr lang="en-CA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quieres</a:t>
            </a:r>
            <a:r>
              <a:rPr lang="en-CA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hacer</a:t>
            </a:r>
            <a:r>
              <a:rPr lang="en-CA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analisis</a:t>
            </a:r>
            <a:r>
              <a:rPr lang="en-CA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con </a:t>
            </a:r>
            <a:r>
              <a:rPr lang="en-CA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</a:t>
            </a:r>
            <a:r>
              <a:rPr lang="en-CA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diferentes</a:t>
            </a:r>
            <a:r>
              <a:rPr lang="en-CA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GOLD. La </a:t>
            </a:r>
            <a:r>
              <a:rPr lang="en-CA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razon</a:t>
            </a:r>
            <a:r>
              <a:rPr lang="en-CA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por</a:t>
            </a:r>
            <a:r>
              <a:rPr lang="en-CA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que </a:t>
            </a:r>
            <a:r>
              <a:rPr lang="en-CA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digo</a:t>
            </a:r>
            <a:r>
              <a:rPr lang="en-CA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aat</a:t>
            </a:r>
            <a:r>
              <a:rPr lang="en-CA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</a:t>
            </a:r>
            <a:r>
              <a:rPr lang="en-CA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para </a:t>
            </a:r>
            <a:r>
              <a:rPr lang="en-CA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justificar</a:t>
            </a:r>
            <a:r>
              <a:rPr lang="en-CA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no se </a:t>
            </a:r>
            <a:r>
              <a:rPr lang="en-CA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conocen</a:t>
            </a:r>
            <a:r>
              <a:rPr lang="en-CA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todos</a:t>
            </a:r>
            <a:r>
              <a:rPr lang="en-CA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</a:t>
            </a:r>
            <a:r>
              <a:rPr lang="en-CA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factores</a:t>
            </a:r>
            <a:r>
              <a:rPr lang="en-CA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geneticos</a:t>
            </a:r>
            <a:r>
              <a:rPr lang="en-CA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 que </a:t>
            </a:r>
            <a:r>
              <a:rPr lang="en-CA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este</a:t>
            </a:r>
            <a:r>
              <a:rPr lang="en-CA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solo </a:t>
            </a:r>
            <a:r>
              <a:rPr lang="en-CA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explica</a:t>
            </a:r>
            <a:r>
              <a:rPr lang="en-CA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menos</a:t>
            </a:r>
            <a:r>
              <a:rPr lang="en-CA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del 1 %</a:t>
            </a:r>
          </a:p>
          <a:p>
            <a:endParaRPr lang="en-CA" sz="1200" b="0" i="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CA" dirty="0"/>
              <a:t>Los </a:t>
            </a:r>
            <a:r>
              <a:rPr lang="en-CA" dirty="0" err="1"/>
              <a:t>pacientes</a:t>
            </a:r>
            <a:r>
              <a:rPr lang="en-CA" dirty="0"/>
              <a:t> </a:t>
            </a:r>
            <a:r>
              <a:rPr lang="en-CA" dirty="0" err="1"/>
              <a:t>desarrolla</a:t>
            </a:r>
            <a:r>
              <a:rPr lang="en-CA" baseline="0" dirty="0"/>
              <a:t> </a:t>
            </a:r>
            <a:r>
              <a:rPr lang="en-CA" baseline="0" dirty="0" err="1"/>
              <a:t>cierto</a:t>
            </a:r>
            <a:r>
              <a:rPr lang="en-CA" baseline="0" dirty="0"/>
              <a:t> </a:t>
            </a:r>
            <a:r>
              <a:rPr lang="en-CA" baseline="0" dirty="0" err="1"/>
              <a:t>grado</a:t>
            </a:r>
            <a:r>
              <a:rPr lang="en-CA" baseline="0" dirty="0"/>
              <a:t> de </a:t>
            </a:r>
            <a:r>
              <a:rPr lang="en-CA" baseline="0" dirty="0" err="1"/>
              <a:t>enfisema</a:t>
            </a:r>
            <a:r>
              <a:rPr lang="en-CA" baseline="0" dirty="0"/>
              <a:t> y </a:t>
            </a:r>
            <a:r>
              <a:rPr lang="en-CA" baseline="0" dirty="0" err="1"/>
              <a:t>bronquitis</a:t>
            </a:r>
            <a:r>
              <a:rPr lang="en-CA" baseline="0" dirty="0"/>
              <a:t>.</a:t>
            </a:r>
          </a:p>
          <a:p>
            <a:endParaRPr lang="en-CA" baseline="0" dirty="0"/>
          </a:p>
          <a:p>
            <a:r>
              <a:rPr lang="en-CA" baseline="0" dirty="0" err="1"/>
              <a:t>Insuficiencia</a:t>
            </a:r>
            <a:endParaRPr lang="en-CA" baseline="0" dirty="0"/>
          </a:p>
          <a:p>
            <a:endParaRPr lang="en-CA" baseline="0" dirty="0"/>
          </a:p>
          <a:p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Cadmium </a:t>
            </a:r>
            <a:r>
              <a:rPr lang="en-CA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dust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Cadmium fumes. Grain and flour </a:t>
            </a:r>
            <a:r>
              <a:rPr lang="en-CA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dust</a:t>
            </a:r>
          </a:p>
          <a:p>
            <a:pPr fontAlgn="base"/>
            <a:r>
              <a:rPr lang="en-CA" sz="12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PDF"/>
              </a:rPr>
              <a:t>Cadmium dust </a:t>
            </a:r>
            <a:endParaRPr lang="en-CA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CA" sz="12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Cadmium fumes</a:t>
            </a:r>
            <a:endParaRPr lang="en-CA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CA" sz="12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Grain and flour dust</a:t>
            </a:r>
            <a:endParaRPr lang="en-CA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CA" sz="12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/>
              </a:rPr>
              <a:t>Mineral dust</a:t>
            </a:r>
            <a:endParaRPr lang="en-CA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CA" sz="12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/>
              </a:rPr>
              <a:t>Organic dusts</a:t>
            </a:r>
            <a:endParaRPr lang="en-CA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CA" sz="12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8"/>
              </a:rPr>
              <a:t>Silica dust</a:t>
            </a:r>
            <a:endParaRPr lang="en-CA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CA" sz="12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8"/>
              </a:rPr>
              <a:t>Welding fumes</a:t>
            </a:r>
            <a:endParaRPr lang="en-CA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CA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54E1BC-CDCC-4F4B-9723-062C9A4119F8}" type="slidenum">
              <a:rPr lang="en-CA" smtClean="0"/>
              <a:t>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103165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ADB574-80E4-8F40-938F-DE433782500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6029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one of the candidate genes specifically associated to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flavonol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biosynthesis, which is being proposed as a new regulator of flavonoid biosynthesis in grapevine. 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Búsqueda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GEO,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redactar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sanos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 EPOC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filtrado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Poner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puntos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COMMAND. </a:t>
            </a:r>
          </a:p>
          <a:p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Cuando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hable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curacion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poner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las variables que se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estan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curando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(solo las mas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representativas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Hacer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linea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tiempo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cuanto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tardé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hacer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las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cosas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aparecer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despues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ecoli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decir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TF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Pensar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quiero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hacer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3A778C-5FD7-A749-9E3C-5AC941776CAF}" type="slidenum">
              <a:rPr lang="en-CA" smtClean="0"/>
              <a:t>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721735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alternative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3A778C-5FD7-A749-9E3C-5AC941776CAF}" type="slidenum">
              <a:rPr lang="en-CA" smtClean="0"/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011029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err="1"/>
              <a:t>Cambiar</a:t>
            </a:r>
            <a:r>
              <a:rPr lang="en-CA" dirty="0"/>
              <a:t> </a:t>
            </a:r>
            <a:r>
              <a:rPr lang="en-CA" dirty="0" err="1"/>
              <a:t>los</a:t>
            </a:r>
            <a:r>
              <a:rPr lang="en-CA" dirty="0"/>
              <a:t> </a:t>
            </a:r>
            <a:r>
              <a:rPr lang="en-CA" dirty="0" err="1"/>
              <a:t>nombres</a:t>
            </a:r>
            <a:r>
              <a:rPr lang="en-CA" dirty="0"/>
              <a:t> </a:t>
            </a:r>
          </a:p>
          <a:p>
            <a:r>
              <a:rPr lang="en-CA" dirty="0"/>
              <a:t>Ref-Control, control, </a:t>
            </a:r>
            <a:r>
              <a:rPr lang="en-CA" dirty="0" err="1"/>
              <a:t>paciente</a:t>
            </a:r>
            <a:r>
              <a:rPr lang="en-CA" dirty="0"/>
              <a:t>, </a:t>
            </a:r>
            <a:r>
              <a:rPr lang="en-CA" dirty="0" err="1"/>
              <a:t>paciente</a:t>
            </a:r>
            <a:endParaRPr lang="en-CA" dirty="0"/>
          </a:p>
          <a:p>
            <a:r>
              <a:rPr lang="en-CA" dirty="0" err="1"/>
              <a:t>Transparencia</a:t>
            </a:r>
            <a:r>
              <a:rPr lang="en-CA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3A778C-5FD7-A749-9E3C-5AC941776CAF}" type="slidenum">
              <a:rPr lang="en-CA" smtClean="0"/>
              <a:t>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009288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one of the candidate genes specifically associated to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flavonol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biosynthesis, which is being proposed as a new regulator of flavonoid biosynthesis in grapevine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CA" dirty="0" err="1"/>
              <a:t>Hacer</a:t>
            </a:r>
            <a:r>
              <a:rPr lang="en-CA" dirty="0"/>
              <a:t> </a:t>
            </a:r>
            <a:r>
              <a:rPr lang="en-CA" dirty="0" err="1"/>
              <a:t>una</a:t>
            </a:r>
            <a:r>
              <a:rPr lang="en-CA" dirty="0"/>
              <a:t> </a:t>
            </a:r>
            <a:r>
              <a:rPr lang="en-CA" dirty="0" err="1"/>
              <a:t>diapo</a:t>
            </a:r>
            <a:r>
              <a:rPr lang="en-CA" dirty="0"/>
              <a:t> de la </a:t>
            </a:r>
            <a:r>
              <a:rPr lang="en-CA" dirty="0" err="1"/>
              <a:t>curación</a:t>
            </a:r>
            <a:r>
              <a:rPr lang="en-CA" dirty="0"/>
              <a:t> de </a:t>
            </a:r>
            <a:r>
              <a:rPr lang="en-CA" dirty="0" err="1"/>
              <a:t>los</a:t>
            </a:r>
            <a:r>
              <a:rPr lang="en-CA" dirty="0"/>
              <a:t> </a:t>
            </a:r>
            <a:r>
              <a:rPr lang="en-CA" dirty="0" err="1"/>
              <a:t>datos</a:t>
            </a:r>
            <a:r>
              <a:rPr lang="en-CA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3A778C-5FD7-A749-9E3C-5AC941776CAF}" type="slidenum">
              <a:rPr lang="en-CA" smtClean="0"/>
              <a:t>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711815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err="1"/>
              <a:t>RNAseq</a:t>
            </a:r>
            <a:r>
              <a:rPr lang="en-CA" dirty="0"/>
              <a:t>. </a:t>
            </a:r>
          </a:p>
          <a:p>
            <a:r>
              <a:rPr lang="en-CA" dirty="0" err="1"/>
              <a:t>Añadir</a:t>
            </a:r>
            <a:r>
              <a:rPr lang="en-CA" dirty="0"/>
              <a:t> </a:t>
            </a:r>
            <a:r>
              <a:rPr lang="en-CA" dirty="0" err="1"/>
              <a:t>cuantos</a:t>
            </a:r>
            <a:r>
              <a:rPr lang="en-CA" dirty="0"/>
              <a:t> de </a:t>
            </a:r>
            <a:r>
              <a:rPr lang="en-CA" dirty="0" err="1"/>
              <a:t>sanos</a:t>
            </a:r>
            <a:r>
              <a:rPr lang="en-CA" dirty="0"/>
              <a:t>, </a:t>
            </a:r>
            <a:r>
              <a:rPr lang="en-CA" dirty="0" err="1"/>
              <a:t>cuantos</a:t>
            </a:r>
            <a:r>
              <a:rPr lang="en-CA" dirty="0"/>
              <a:t> </a:t>
            </a:r>
            <a:r>
              <a:rPr lang="en-CA" dirty="0" err="1"/>
              <a:t>pacientes</a:t>
            </a:r>
            <a:r>
              <a:rPr lang="en-CA" dirty="0"/>
              <a:t>,</a:t>
            </a:r>
          </a:p>
          <a:p>
            <a:r>
              <a:rPr lang="en-CA" dirty="0" err="1"/>
              <a:t>Tipo</a:t>
            </a:r>
            <a:r>
              <a:rPr lang="en-CA" dirty="0"/>
              <a:t> de </a:t>
            </a:r>
            <a:r>
              <a:rPr lang="en-CA" dirty="0" err="1"/>
              <a:t>muestra</a:t>
            </a:r>
            <a:endParaRPr lang="en-CA" dirty="0"/>
          </a:p>
          <a:p>
            <a:r>
              <a:rPr lang="en-CA" dirty="0"/>
              <a:t>Heatmap para </a:t>
            </a:r>
            <a:r>
              <a:rPr lang="en-CA" dirty="0" err="1"/>
              <a:t>estado</a:t>
            </a:r>
            <a:r>
              <a:rPr lang="en-CA" dirty="0"/>
              <a:t> del </a:t>
            </a:r>
            <a:r>
              <a:rPr lang="en-CA" dirty="0" err="1"/>
              <a:t>habito</a:t>
            </a:r>
            <a:r>
              <a:rPr lang="en-CA" dirty="0"/>
              <a:t> de </a:t>
            </a:r>
            <a:r>
              <a:rPr lang="en-CA" dirty="0" err="1"/>
              <a:t>fumar</a:t>
            </a:r>
            <a:r>
              <a:rPr lang="en-CA" dirty="0"/>
              <a:t>? </a:t>
            </a:r>
          </a:p>
          <a:p>
            <a:r>
              <a:rPr lang="en-CA" dirty="0"/>
              <a:t>;</a:t>
            </a:r>
            <a:r>
              <a:rPr lang="en-CA" dirty="0" err="1"/>
              <a:t>osaic</a:t>
            </a:r>
            <a:r>
              <a:rPr lang="en-CA" dirty="0"/>
              <a:t> plots </a:t>
            </a:r>
          </a:p>
          <a:p>
            <a:r>
              <a:rPr lang="en-CA" dirty="0" err="1"/>
              <a:t>enfisema</a:t>
            </a:r>
            <a:r>
              <a:rPr lang="en-CA" dirty="0"/>
              <a:t> </a:t>
            </a:r>
          </a:p>
          <a:p>
            <a:r>
              <a:rPr lang="en-CA" dirty="0" err="1"/>
              <a:t>grafica</a:t>
            </a:r>
            <a:r>
              <a:rPr lang="en-CA" dirty="0"/>
              <a:t> </a:t>
            </a:r>
            <a:r>
              <a:rPr lang="en-CA" dirty="0" err="1"/>
              <a:t>cnon</a:t>
            </a:r>
            <a:r>
              <a:rPr lang="en-CA" dirty="0"/>
              <a:t> COPD</a:t>
            </a:r>
          </a:p>
          <a:p>
            <a:endParaRPr lang="en-CA" dirty="0"/>
          </a:p>
          <a:p>
            <a:r>
              <a:rPr lang="en-CA" dirty="0" err="1"/>
              <a:t>Hacer</a:t>
            </a:r>
            <a:r>
              <a:rPr lang="en-CA" dirty="0"/>
              <a:t> mas </a:t>
            </a:r>
            <a:r>
              <a:rPr lang="en-CA" dirty="0" err="1"/>
              <a:t>enfasis</a:t>
            </a:r>
            <a:r>
              <a:rPr lang="en-CA" dirty="0"/>
              <a:t> </a:t>
            </a:r>
            <a:r>
              <a:rPr lang="en-CA" dirty="0" err="1"/>
              <a:t>en</a:t>
            </a:r>
            <a:r>
              <a:rPr lang="en-CA" dirty="0"/>
              <a:t> del </a:t>
            </a:r>
            <a:r>
              <a:rPr lang="en-CA" dirty="0" err="1"/>
              <a:t>caso</a:t>
            </a:r>
            <a:r>
              <a:rPr lang="en-CA" dirty="0"/>
              <a:t> de </a:t>
            </a:r>
            <a:r>
              <a:rPr lang="en-CA" dirty="0" err="1"/>
              <a:t>estudio</a:t>
            </a:r>
            <a:r>
              <a:rPr lang="en-CA" dirty="0"/>
              <a:t> </a:t>
            </a:r>
          </a:p>
          <a:p>
            <a:endParaRPr lang="en-CA" dirty="0"/>
          </a:p>
          <a:p>
            <a:r>
              <a:rPr lang="en-CA" dirty="0"/>
              <a:t>Conclusion con summary de </a:t>
            </a:r>
            <a:r>
              <a:rPr lang="en-CA" dirty="0" err="1"/>
              <a:t>todos</a:t>
            </a:r>
            <a:r>
              <a:rPr lang="en-CA" dirty="0"/>
              <a:t> </a:t>
            </a:r>
            <a:r>
              <a:rPr lang="en-CA" dirty="0" err="1"/>
              <a:t>los</a:t>
            </a:r>
            <a:r>
              <a:rPr lang="en-CA" dirty="0"/>
              <a:t> </a:t>
            </a:r>
            <a:r>
              <a:rPr lang="en-CA" dirty="0" err="1"/>
              <a:t>datos</a:t>
            </a:r>
            <a:r>
              <a:rPr lang="en-CA" dirty="0"/>
              <a:t> y </a:t>
            </a:r>
            <a:r>
              <a:rPr lang="en-CA" dirty="0" err="1"/>
              <a:t>concluir</a:t>
            </a:r>
            <a:r>
              <a:rPr lang="en-CA" dirty="0"/>
              <a:t> que </a:t>
            </a:r>
            <a:r>
              <a:rPr lang="en-CA" dirty="0" err="1"/>
              <a:t>ya</a:t>
            </a:r>
            <a:r>
              <a:rPr lang="en-CA" dirty="0"/>
              <a:t> </a:t>
            </a:r>
            <a:r>
              <a:rPr lang="en-CA" dirty="0" err="1"/>
              <a:t>tengo</a:t>
            </a:r>
            <a:r>
              <a:rPr lang="en-CA" dirty="0"/>
              <a:t> un </a:t>
            </a:r>
            <a:r>
              <a:rPr lang="en-CA" dirty="0" err="1"/>
              <a:t>resultado</a:t>
            </a:r>
            <a:r>
              <a:rPr lang="en-CA" dirty="0"/>
              <a:t>  la base de </a:t>
            </a:r>
            <a:r>
              <a:rPr lang="en-CA" dirty="0" err="1"/>
              <a:t>datos</a:t>
            </a:r>
            <a:r>
              <a:rPr lang="en-CA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3A778C-5FD7-A749-9E3C-5AC941776CAF}" type="slidenum">
              <a:rPr lang="en-CA" smtClean="0"/>
              <a:t>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611903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err="1"/>
              <a:t>RNAseq</a:t>
            </a:r>
            <a:r>
              <a:rPr lang="en-CA" dirty="0"/>
              <a:t>. </a:t>
            </a:r>
          </a:p>
          <a:p>
            <a:r>
              <a:rPr lang="en-CA" dirty="0" err="1"/>
              <a:t>Añadir</a:t>
            </a:r>
            <a:r>
              <a:rPr lang="en-CA" dirty="0"/>
              <a:t> </a:t>
            </a:r>
            <a:r>
              <a:rPr lang="en-CA" dirty="0" err="1"/>
              <a:t>cuantos</a:t>
            </a:r>
            <a:r>
              <a:rPr lang="en-CA" dirty="0"/>
              <a:t> de </a:t>
            </a:r>
            <a:r>
              <a:rPr lang="en-CA" dirty="0" err="1"/>
              <a:t>sanos</a:t>
            </a:r>
            <a:r>
              <a:rPr lang="en-CA" dirty="0"/>
              <a:t>, </a:t>
            </a:r>
            <a:r>
              <a:rPr lang="en-CA" dirty="0" err="1"/>
              <a:t>cuantos</a:t>
            </a:r>
            <a:r>
              <a:rPr lang="en-CA" dirty="0"/>
              <a:t> </a:t>
            </a:r>
            <a:r>
              <a:rPr lang="en-CA" dirty="0" err="1"/>
              <a:t>pacientes</a:t>
            </a:r>
            <a:r>
              <a:rPr lang="en-CA" dirty="0"/>
              <a:t>,</a:t>
            </a:r>
          </a:p>
          <a:p>
            <a:r>
              <a:rPr lang="en-CA" dirty="0" err="1"/>
              <a:t>Tipo</a:t>
            </a:r>
            <a:r>
              <a:rPr lang="en-CA" dirty="0"/>
              <a:t> de </a:t>
            </a:r>
            <a:r>
              <a:rPr lang="en-CA" dirty="0" err="1"/>
              <a:t>muestra</a:t>
            </a:r>
            <a:endParaRPr lang="en-CA" dirty="0"/>
          </a:p>
          <a:p>
            <a:r>
              <a:rPr lang="en-CA" dirty="0"/>
              <a:t>Heatmap para </a:t>
            </a:r>
            <a:r>
              <a:rPr lang="en-CA" dirty="0" err="1"/>
              <a:t>estado</a:t>
            </a:r>
            <a:r>
              <a:rPr lang="en-CA" dirty="0"/>
              <a:t> del </a:t>
            </a:r>
            <a:r>
              <a:rPr lang="en-CA" dirty="0" err="1"/>
              <a:t>habito</a:t>
            </a:r>
            <a:r>
              <a:rPr lang="en-CA" dirty="0"/>
              <a:t> de </a:t>
            </a:r>
            <a:r>
              <a:rPr lang="en-CA" dirty="0" err="1"/>
              <a:t>fumar</a:t>
            </a:r>
            <a:r>
              <a:rPr lang="en-CA" dirty="0"/>
              <a:t>? </a:t>
            </a:r>
          </a:p>
          <a:p>
            <a:r>
              <a:rPr lang="en-CA" dirty="0"/>
              <a:t>;</a:t>
            </a:r>
            <a:r>
              <a:rPr lang="en-CA" dirty="0" err="1"/>
              <a:t>osaic</a:t>
            </a:r>
            <a:r>
              <a:rPr lang="en-CA" dirty="0"/>
              <a:t> plots </a:t>
            </a:r>
          </a:p>
          <a:p>
            <a:r>
              <a:rPr lang="en-CA" dirty="0" err="1"/>
              <a:t>enfisema</a:t>
            </a:r>
            <a:r>
              <a:rPr lang="en-CA" dirty="0"/>
              <a:t> </a:t>
            </a:r>
          </a:p>
          <a:p>
            <a:r>
              <a:rPr lang="en-CA" dirty="0" err="1"/>
              <a:t>grafica</a:t>
            </a:r>
            <a:r>
              <a:rPr lang="en-CA" dirty="0"/>
              <a:t> </a:t>
            </a:r>
            <a:r>
              <a:rPr lang="en-CA" dirty="0" err="1"/>
              <a:t>cnon</a:t>
            </a:r>
            <a:r>
              <a:rPr lang="en-CA" dirty="0"/>
              <a:t> COPD</a:t>
            </a:r>
          </a:p>
          <a:p>
            <a:endParaRPr lang="en-CA" dirty="0"/>
          </a:p>
          <a:p>
            <a:r>
              <a:rPr lang="en-CA" dirty="0" err="1"/>
              <a:t>Hacer</a:t>
            </a:r>
            <a:r>
              <a:rPr lang="en-CA" dirty="0"/>
              <a:t> mas </a:t>
            </a:r>
            <a:r>
              <a:rPr lang="en-CA" dirty="0" err="1"/>
              <a:t>enfasis</a:t>
            </a:r>
            <a:r>
              <a:rPr lang="en-CA" dirty="0"/>
              <a:t> </a:t>
            </a:r>
            <a:r>
              <a:rPr lang="en-CA" dirty="0" err="1"/>
              <a:t>en</a:t>
            </a:r>
            <a:r>
              <a:rPr lang="en-CA" dirty="0"/>
              <a:t> del </a:t>
            </a:r>
            <a:r>
              <a:rPr lang="en-CA" dirty="0" err="1"/>
              <a:t>caso</a:t>
            </a:r>
            <a:r>
              <a:rPr lang="en-CA" dirty="0"/>
              <a:t> de </a:t>
            </a:r>
            <a:r>
              <a:rPr lang="en-CA" dirty="0" err="1"/>
              <a:t>estudio</a:t>
            </a:r>
            <a:r>
              <a:rPr lang="en-CA" dirty="0"/>
              <a:t> </a:t>
            </a:r>
          </a:p>
          <a:p>
            <a:endParaRPr lang="en-CA" dirty="0"/>
          </a:p>
          <a:p>
            <a:r>
              <a:rPr lang="en-CA" dirty="0"/>
              <a:t>Conclusion con summary de </a:t>
            </a:r>
            <a:r>
              <a:rPr lang="en-CA" dirty="0" err="1"/>
              <a:t>todos</a:t>
            </a:r>
            <a:r>
              <a:rPr lang="en-CA" dirty="0"/>
              <a:t> </a:t>
            </a:r>
            <a:r>
              <a:rPr lang="en-CA" dirty="0" err="1"/>
              <a:t>los</a:t>
            </a:r>
            <a:r>
              <a:rPr lang="en-CA" dirty="0"/>
              <a:t> </a:t>
            </a:r>
            <a:r>
              <a:rPr lang="en-CA" dirty="0" err="1"/>
              <a:t>datos</a:t>
            </a:r>
            <a:r>
              <a:rPr lang="en-CA" dirty="0"/>
              <a:t> y </a:t>
            </a:r>
            <a:r>
              <a:rPr lang="en-CA" dirty="0" err="1"/>
              <a:t>concluir</a:t>
            </a:r>
            <a:r>
              <a:rPr lang="en-CA" dirty="0"/>
              <a:t> que </a:t>
            </a:r>
            <a:r>
              <a:rPr lang="en-CA" dirty="0" err="1"/>
              <a:t>ya</a:t>
            </a:r>
            <a:r>
              <a:rPr lang="en-CA" dirty="0"/>
              <a:t> </a:t>
            </a:r>
            <a:r>
              <a:rPr lang="en-CA" dirty="0" err="1"/>
              <a:t>tengo</a:t>
            </a:r>
            <a:r>
              <a:rPr lang="en-CA" dirty="0"/>
              <a:t> un </a:t>
            </a:r>
            <a:r>
              <a:rPr lang="en-CA" dirty="0" err="1"/>
              <a:t>resultado</a:t>
            </a:r>
            <a:r>
              <a:rPr lang="en-CA" dirty="0"/>
              <a:t>  la base de </a:t>
            </a:r>
            <a:r>
              <a:rPr lang="en-CA" dirty="0" err="1"/>
              <a:t>datos</a:t>
            </a:r>
            <a:r>
              <a:rPr lang="en-CA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3A778C-5FD7-A749-9E3C-5AC941776CAF}" type="slidenum">
              <a:rPr lang="en-CA" smtClean="0"/>
              <a:t>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851898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F0D63-44AF-B940-8981-B57F0F4B4D68}" type="datetimeFigureOut">
              <a:rPr lang="en-US" smtClean="0"/>
              <a:t>3/20/19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65FFE-2818-914F-A514-51C66C2DAB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3299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F0D63-44AF-B940-8981-B57F0F4B4D68}" type="datetimeFigureOut">
              <a:rPr lang="en-US" smtClean="0"/>
              <a:t>3/20/19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65FFE-2818-914F-A514-51C66C2DAB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9667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F0D63-44AF-B940-8981-B57F0F4B4D68}" type="datetimeFigureOut">
              <a:rPr lang="en-US" smtClean="0"/>
              <a:t>3/20/19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65FFE-2818-914F-A514-51C66C2DAB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2921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F0D63-44AF-B940-8981-B57F0F4B4D68}" type="datetimeFigureOut">
              <a:rPr lang="en-US" smtClean="0"/>
              <a:t>3/20/19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65FFE-2818-914F-A514-51C66C2DAB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1118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F0D63-44AF-B940-8981-B57F0F4B4D68}" type="datetimeFigureOut">
              <a:rPr lang="en-US" smtClean="0"/>
              <a:t>3/20/19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65FFE-2818-914F-A514-51C66C2DAB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9761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F0D63-44AF-B940-8981-B57F0F4B4D68}" type="datetimeFigureOut">
              <a:rPr lang="en-US" smtClean="0"/>
              <a:t>3/20/19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65FFE-2818-914F-A514-51C66C2DAB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6459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F0D63-44AF-B940-8981-B57F0F4B4D68}" type="datetimeFigureOut">
              <a:rPr lang="en-US" smtClean="0"/>
              <a:t>3/20/19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65FFE-2818-914F-A514-51C66C2DAB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5789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F0D63-44AF-B940-8981-B57F0F4B4D68}" type="datetimeFigureOut">
              <a:rPr lang="en-US" smtClean="0"/>
              <a:t>3/20/19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65FFE-2818-914F-A514-51C66C2DAB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2619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F0D63-44AF-B940-8981-B57F0F4B4D68}" type="datetimeFigureOut">
              <a:rPr lang="en-US" smtClean="0"/>
              <a:t>3/20/19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65FFE-2818-914F-A514-51C66C2DAB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3937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F0D63-44AF-B940-8981-B57F0F4B4D68}" type="datetimeFigureOut">
              <a:rPr lang="en-US" smtClean="0"/>
              <a:t>3/20/19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65FFE-2818-914F-A514-51C66C2DAB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92924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F0D63-44AF-B940-8981-B57F0F4B4D68}" type="datetimeFigureOut">
              <a:rPr lang="en-US" smtClean="0"/>
              <a:t>3/20/19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65FFE-2818-914F-A514-51C66C2DAB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1631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4F0D63-44AF-B940-8981-B57F0F4B4D68}" type="datetimeFigureOut">
              <a:rPr lang="en-US" smtClean="0"/>
              <a:t>3/20/19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865FFE-2818-914F-A514-51C66C2DAB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3447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tiff"/><Relationship Id="rId3" Type="http://schemas.openxmlformats.org/officeDocument/2006/relationships/image" Target="../media/image1.png"/><Relationship Id="rId7" Type="http://schemas.microsoft.com/office/2007/relationships/hdphoto" Target="../media/hdphoto1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microsoft.com/office/2007/relationships/hdphoto" Target="../media/hdphoto4.wdp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jpeg"/><Relationship Id="rId5" Type="http://schemas.openxmlformats.org/officeDocument/2006/relationships/image" Target="../media/image14.jp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tiff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jpeg"/><Relationship Id="rId9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tiff"/><Relationship Id="rId13" Type="http://schemas.openxmlformats.org/officeDocument/2006/relationships/image" Target="../media/image3.png"/><Relationship Id="rId18" Type="http://schemas.openxmlformats.org/officeDocument/2006/relationships/image" Target="../media/image50.tiff"/><Relationship Id="rId3" Type="http://schemas.openxmlformats.org/officeDocument/2006/relationships/image" Target="../media/image40.tiff"/><Relationship Id="rId7" Type="http://schemas.openxmlformats.org/officeDocument/2006/relationships/image" Target="../media/image44.tiff"/><Relationship Id="rId12" Type="http://schemas.openxmlformats.org/officeDocument/2006/relationships/image" Target="../media/image48.png"/><Relationship Id="rId17" Type="http://schemas.openxmlformats.org/officeDocument/2006/relationships/image" Target="../media/image49.tiff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tiff"/><Relationship Id="rId11" Type="http://schemas.openxmlformats.org/officeDocument/2006/relationships/image" Target="../media/image47.png"/><Relationship Id="rId5" Type="http://schemas.openxmlformats.org/officeDocument/2006/relationships/image" Target="../media/image42.png"/><Relationship Id="rId15" Type="http://schemas.microsoft.com/office/2007/relationships/hdphoto" Target="../media/hdphoto1.wdp"/><Relationship Id="rId10" Type="http://schemas.openxmlformats.org/officeDocument/2006/relationships/image" Target="../media/image46.jpeg"/><Relationship Id="rId4" Type="http://schemas.openxmlformats.org/officeDocument/2006/relationships/image" Target="../media/image41.jpeg"/><Relationship Id="rId9" Type="http://schemas.openxmlformats.org/officeDocument/2006/relationships/image" Target="../media/image5.tiff"/><Relationship Id="rId1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jpeg"/><Relationship Id="rId5" Type="http://schemas.openxmlformats.org/officeDocument/2006/relationships/image" Target="../media/image15.png"/><Relationship Id="rId4" Type="http://schemas.openxmlformats.org/officeDocument/2006/relationships/image" Target="../media/image14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10" Type="http://schemas.microsoft.com/office/2007/relationships/hdphoto" Target="../media/hdphoto2.wdp"/><Relationship Id="rId4" Type="http://schemas.openxmlformats.org/officeDocument/2006/relationships/diagramLayout" Target="../diagrams/layout1.xml"/><Relationship Id="rId9" Type="http://schemas.openxmlformats.org/officeDocument/2006/relationships/image" Target="../media/image1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microsoft.com/office/2007/relationships/hdphoto" Target="../media/hdphoto3.wdp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3.xml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12" Type="http://schemas.microsoft.com/office/2007/relationships/diagramDrawing" Target="../diagrams/drawing3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.xml"/><Relationship Id="rId11" Type="http://schemas.openxmlformats.org/officeDocument/2006/relationships/diagramColors" Target="../diagrams/colors3.xml"/><Relationship Id="rId5" Type="http://schemas.openxmlformats.org/officeDocument/2006/relationships/diagramQuickStyle" Target="../diagrams/quickStyle2.xml"/><Relationship Id="rId10" Type="http://schemas.openxmlformats.org/officeDocument/2006/relationships/diagramQuickStyle" Target="../diagrams/quickStyle3.xml"/><Relationship Id="rId4" Type="http://schemas.openxmlformats.org/officeDocument/2006/relationships/diagramLayout" Target="../diagrams/layout2.xml"/><Relationship Id="rId9" Type="http://schemas.openxmlformats.org/officeDocument/2006/relationships/diagramLayout" Target="../diagrams/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1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3"/>
          <a:srcRect t="2231" b="9109"/>
          <a:stretch/>
        </p:blipFill>
        <p:spPr>
          <a:xfrm>
            <a:off x="0" y="475086"/>
            <a:ext cx="9144000" cy="412956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3"/>
          <a:srcRect t="2231" b="9109"/>
          <a:stretch/>
        </p:blipFill>
        <p:spPr>
          <a:xfrm>
            <a:off x="0" y="6729355"/>
            <a:ext cx="9144000" cy="108121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702" y="248661"/>
            <a:ext cx="895476" cy="1070694"/>
          </a:xfrm>
          <a:prstGeom prst="rect">
            <a:avLst/>
          </a:prstGeom>
        </p:spPr>
      </p:pic>
      <p:sp>
        <p:nvSpPr>
          <p:cNvPr id="19" name="CuadroTexto 18"/>
          <p:cNvSpPr txBox="1"/>
          <p:nvPr/>
        </p:nvSpPr>
        <p:spPr>
          <a:xfrm>
            <a:off x="2369126" y="5494891"/>
            <a:ext cx="416887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b="1" dirty="0">
                <a:latin typeface="Century Gothic" panose="020B0502020202020204" pitchFamily="34" charset="0"/>
              </a:rPr>
              <a:t>Ana Beatriz Villaseñor Altamirano</a:t>
            </a:r>
          </a:p>
          <a:p>
            <a:pPr algn="ctr"/>
            <a:r>
              <a:rPr lang="es-MX" sz="1600" dirty="0">
                <a:latin typeface="Arial" charset="0"/>
                <a:ea typeface="Arial" charset="0"/>
                <a:cs typeface="Arial" charset="0"/>
              </a:rPr>
              <a:t>CMO-BIRS Oaxaca, Mexico </a:t>
            </a:r>
            <a:endParaRPr lang="en-CA" sz="16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5" name="Rectángulo redondeado 16"/>
          <p:cNvSpPr/>
          <p:nvPr/>
        </p:nvSpPr>
        <p:spPr>
          <a:xfrm>
            <a:off x="963136" y="1545659"/>
            <a:ext cx="7207046" cy="1116301"/>
          </a:xfrm>
          <a:prstGeom prst="roundRect">
            <a:avLst/>
          </a:prstGeom>
          <a:solidFill>
            <a:srgbClr val="001833"/>
          </a:solidFill>
          <a:ln>
            <a:noFill/>
          </a:ln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800">
              <a:solidFill>
                <a:schemeClr val="bg1"/>
              </a:solidFill>
            </a:endParaRPr>
          </a:p>
        </p:txBody>
      </p:sp>
      <p:sp>
        <p:nvSpPr>
          <p:cNvPr id="21" name="Rectángulo 15"/>
          <p:cNvSpPr/>
          <p:nvPr/>
        </p:nvSpPr>
        <p:spPr>
          <a:xfrm>
            <a:off x="1116321" y="1533863"/>
            <a:ext cx="6900676" cy="1077218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>
            <a:spAutoFit/>
          </a:bodyPr>
          <a:lstStyle/>
          <a:p>
            <a:pPr algn="ctr"/>
            <a:r>
              <a:rPr lang="es-MX" sz="3200" b="1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“</a:t>
            </a:r>
            <a:r>
              <a:rPr lang="es-MX" sz="3200" b="1" dirty="0">
                <a:solidFill>
                  <a:schemeClr val="bg1"/>
                </a:solidFill>
              </a:rPr>
              <a:t>PulmonDB:</a:t>
            </a:r>
            <a:r>
              <a:rPr lang="es-MX" sz="3200" dirty="0">
                <a:solidFill>
                  <a:schemeClr val="bg1"/>
                </a:solidFill>
              </a:rPr>
              <a:t> a gene expression lung diseases database</a:t>
            </a:r>
            <a:r>
              <a:rPr lang="es-MX" sz="3200" b="1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”</a:t>
            </a:r>
            <a:endParaRPr lang="en-CA" sz="3200" dirty="0">
              <a:solidFill>
                <a:schemeClr val="bg1"/>
              </a:solidFill>
            </a:endParaRPr>
          </a:p>
        </p:txBody>
      </p:sp>
      <p:grpSp>
        <p:nvGrpSpPr>
          <p:cNvPr id="17" name="Grupo 6">
            <a:extLst>
              <a:ext uri="{FF2B5EF4-FFF2-40B4-BE49-F238E27FC236}">
                <a16:creationId xmlns:a16="http://schemas.microsoft.com/office/drawing/2014/main" id="{91C32DE6-C125-E74D-8058-6BB29A4629E3}"/>
              </a:ext>
            </a:extLst>
          </p:cNvPr>
          <p:cNvGrpSpPr/>
          <p:nvPr/>
        </p:nvGrpSpPr>
        <p:grpSpPr>
          <a:xfrm>
            <a:off x="7661845" y="206161"/>
            <a:ext cx="1239089" cy="1240674"/>
            <a:chOff x="3763298" y="530941"/>
            <a:chExt cx="1909916" cy="1769810"/>
          </a:xfrm>
        </p:grpSpPr>
        <p:pic>
          <p:nvPicPr>
            <p:cNvPr id="18" name="Imagen 3">
              <a:extLst>
                <a:ext uri="{FF2B5EF4-FFF2-40B4-BE49-F238E27FC236}">
                  <a16:creationId xmlns:a16="http://schemas.microsoft.com/office/drawing/2014/main" id="{9C0C389F-0255-EA42-A6BA-AB07CB6C7B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586" t="83669" r="2229" b="1586"/>
            <a:stretch/>
          </p:blipFill>
          <p:spPr>
            <a:xfrm>
              <a:off x="3841954" y="2025448"/>
              <a:ext cx="1795875" cy="275303"/>
            </a:xfrm>
            <a:prstGeom prst="rect">
              <a:avLst/>
            </a:prstGeom>
          </p:spPr>
        </p:pic>
        <p:pic>
          <p:nvPicPr>
            <p:cNvPr id="26" name="Imagen 5">
              <a:extLst>
                <a:ext uri="{FF2B5EF4-FFF2-40B4-BE49-F238E27FC236}">
                  <a16:creationId xmlns:a16="http://schemas.microsoft.com/office/drawing/2014/main" id="{845F6580-33C6-9D4F-BFE3-82382787DD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2222" l="0" r="93939"/>
                      </a14:imgEffect>
                    </a14:imgLayer>
                  </a14:imgProps>
                </a:ext>
              </a:extLst>
            </a:blip>
            <a:srcRect t="8867" r="5359" b="22801"/>
            <a:stretch/>
          </p:blipFill>
          <p:spPr>
            <a:xfrm>
              <a:off x="3763298" y="530941"/>
              <a:ext cx="1909916" cy="1504336"/>
            </a:xfrm>
            <a:prstGeom prst="rect">
              <a:avLst/>
            </a:prstGeom>
          </p:spPr>
        </p:pic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F8B817CB-BDB0-5742-9B04-92BB2AC92C7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44660" t="21635" r="44154" b="44287"/>
          <a:stretch/>
        </p:blipFill>
        <p:spPr>
          <a:xfrm>
            <a:off x="473702" y="5517342"/>
            <a:ext cx="730750" cy="854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3003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FD5B840-9B57-C64B-AE1C-B41033CD7B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098" y="999709"/>
            <a:ext cx="8136610" cy="547436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999C102-5560-A444-B088-B0F2FADF23F7}"/>
              </a:ext>
            </a:extLst>
          </p:cNvPr>
          <p:cNvSpPr/>
          <p:nvPr/>
        </p:nvSpPr>
        <p:spPr>
          <a:xfrm>
            <a:off x="1050055" y="265359"/>
            <a:ext cx="731270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CA" sz="2400" dirty="0"/>
              <a:t>Web </a:t>
            </a:r>
            <a:r>
              <a:rPr lang="en-CA" sz="2400" dirty="0" err="1"/>
              <a:t>interfase</a:t>
            </a:r>
            <a:endParaRPr lang="en-CA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100" y="1357267"/>
            <a:ext cx="8002507" cy="4244386"/>
          </a:xfrm>
          <a:prstGeom prst="rect">
            <a:avLst/>
          </a:prstGeom>
          <a:solidFill>
            <a:srgbClr val="0070C0"/>
          </a:solidFill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E000158-75B6-D348-B0BF-C569CBDF7E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100" y="1322979"/>
            <a:ext cx="1553405" cy="54800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297" t="21359" r="27275" b="13713"/>
          <a:stretch/>
        </p:blipFill>
        <p:spPr>
          <a:xfrm>
            <a:off x="2191505" y="1766047"/>
            <a:ext cx="5163101" cy="3748887"/>
          </a:xfrm>
          <a:prstGeom prst="rect">
            <a:avLst/>
          </a:prstGeom>
          <a:solidFill>
            <a:srgbClr val="0070C0"/>
          </a:solidFill>
        </p:spPr>
      </p:pic>
    </p:spTree>
    <p:extLst>
      <p:ext uri="{BB962C8B-B14F-4D97-AF65-F5344CB8AC3E}">
        <p14:creationId xmlns:p14="http://schemas.microsoft.com/office/powerpoint/2010/main" val="37990907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CAB60B-9285-124F-9CFA-AB2355B40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0E07D-65E8-F14F-93E0-AEA9EAE4119F}" type="slidenum">
              <a:rPr lang="en-CA" smtClean="0"/>
              <a:t>11</a:t>
            </a:fld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E3217F-0423-2E43-A5A4-2014EB90DC17}"/>
              </a:ext>
            </a:extLst>
          </p:cNvPr>
          <p:cNvSpPr txBox="1"/>
          <p:nvPr/>
        </p:nvSpPr>
        <p:spPr>
          <a:xfrm>
            <a:off x="718308" y="6356172"/>
            <a:ext cx="26106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clustergrammer</a:t>
            </a:r>
            <a:endParaRPr lang="en-CA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46" t="19925" r="8919" b="17317"/>
          <a:stretch/>
        </p:blipFill>
        <p:spPr>
          <a:xfrm>
            <a:off x="148279" y="1272746"/>
            <a:ext cx="8865792" cy="433722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729946" y="2100649"/>
            <a:ext cx="7284125" cy="7908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E2205E-551F-0645-8F83-08A5C4FD0A2A}"/>
              </a:ext>
            </a:extLst>
          </p:cNvPr>
          <p:cNvSpPr txBox="1"/>
          <p:nvPr/>
        </p:nvSpPr>
        <p:spPr>
          <a:xfrm>
            <a:off x="600076" y="239743"/>
            <a:ext cx="79438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/>
              <a:t>Interactive </a:t>
            </a:r>
            <a:r>
              <a:rPr lang="en-CA" sz="2800" dirty="0" err="1"/>
              <a:t>heatmap</a:t>
            </a:r>
            <a:r>
              <a:rPr lang="en-CA" sz="2800" dirty="0"/>
              <a:t> using </a:t>
            </a:r>
            <a:r>
              <a:rPr lang="en-CA" sz="2800" dirty="0" err="1"/>
              <a:t>clustergrammer</a:t>
            </a:r>
            <a:r>
              <a:rPr lang="en-CA" sz="2800" dirty="0"/>
              <a:t> library</a:t>
            </a:r>
          </a:p>
        </p:txBody>
      </p:sp>
    </p:spTree>
    <p:extLst>
      <p:ext uri="{BB962C8B-B14F-4D97-AF65-F5344CB8AC3E}">
        <p14:creationId xmlns:p14="http://schemas.microsoft.com/office/powerpoint/2010/main" val="12921761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CAB60B-9285-124F-9CFA-AB2355B40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0E07D-65E8-F14F-93E0-AEA9EAE4119F}" type="slidenum">
              <a:rPr lang="en-CA" smtClean="0"/>
              <a:t>12</a:t>
            </a:fld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E3217F-0423-2E43-A5A4-2014EB90DC17}"/>
              </a:ext>
            </a:extLst>
          </p:cNvPr>
          <p:cNvSpPr txBox="1"/>
          <p:nvPr/>
        </p:nvSpPr>
        <p:spPr>
          <a:xfrm>
            <a:off x="718308" y="6356172"/>
            <a:ext cx="26106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clustergrammer</a:t>
            </a:r>
            <a:endParaRPr lang="en-CA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46" t="19925" r="8919" b="17317"/>
          <a:stretch/>
        </p:blipFill>
        <p:spPr>
          <a:xfrm>
            <a:off x="148279" y="1272746"/>
            <a:ext cx="8865792" cy="433722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729946" y="2236573"/>
            <a:ext cx="7284125" cy="6549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E2205E-551F-0645-8F83-08A5C4FD0A2A}"/>
              </a:ext>
            </a:extLst>
          </p:cNvPr>
          <p:cNvSpPr txBox="1"/>
          <p:nvPr/>
        </p:nvSpPr>
        <p:spPr>
          <a:xfrm>
            <a:off x="600076" y="239743"/>
            <a:ext cx="79438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/>
              <a:t>Interactive </a:t>
            </a:r>
            <a:r>
              <a:rPr lang="en-CA" sz="2800" dirty="0" err="1"/>
              <a:t>heatmap</a:t>
            </a:r>
            <a:r>
              <a:rPr lang="en-CA" sz="2800" dirty="0"/>
              <a:t> using </a:t>
            </a:r>
            <a:r>
              <a:rPr lang="en-CA" sz="2800" dirty="0" err="1"/>
              <a:t>clustergrammer</a:t>
            </a:r>
            <a:r>
              <a:rPr lang="en-CA" sz="2800" dirty="0"/>
              <a:t> library</a:t>
            </a:r>
          </a:p>
        </p:txBody>
      </p:sp>
    </p:spTree>
    <p:extLst>
      <p:ext uri="{BB962C8B-B14F-4D97-AF65-F5344CB8AC3E}">
        <p14:creationId xmlns:p14="http://schemas.microsoft.com/office/powerpoint/2010/main" val="34707357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CAB60B-9285-124F-9CFA-AB2355B40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0E07D-65E8-F14F-93E0-AEA9EAE4119F}" type="slidenum">
              <a:rPr lang="en-CA" smtClean="0"/>
              <a:t>13</a:t>
            </a:fld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E3217F-0423-2E43-A5A4-2014EB90DC17}"/>
              </a:ext>
            </a:extLst>
          </p:cNvPr>
          <p:cNvSpPr txBox="1"/>
          <p:nvPr/>
        </p:nvSpPr>
        <p:spPr>
          <a:xfrm>
            <a:off x="718308" y="6356172"/>
            <a:ext cx="26106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clustergrammer</a:t>
            </a:r>
            <a:endParaRPr lang="en-CA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46" t="19925" r="8919" b="17317"/>
          <a:stretch/>
        </p:blipFill>
        <p:spPr>
          <a:xfrm>
            <a:off x="148279" y="1272746"/>
            <a:ext cx="8865792" cy="433722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729946" y="2335427"/>
            <a:ext cx="7284125" cy="5560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E2205E-551F-0645-8F83-08A5C4FD0A2A}"/>
              </a:ext>
            </a:extLst>
          </p:cNvPr>
          <p:cNvSpPr txBox="1"/>
          <p:nvPr/>
        </p:nvSpPr>
        <p:spPr>
          <a:xfrm>
            <a:off x="600076" y="239743"/>
            <a:ext cx="79438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/>
              <a:t>Interactive </a:t>
            </a:r>
            <a:r>
              <a:rPr lang="en-CA" sz="2800" dirty="0" err="1"/>
              <a:t>heatmap</a:t>
            </a:r>
            <a:r>
              <a:rPr lang="en-CA" sz="2800" dirty="0"/>
              <a:t> using </a:t>
            </a:r>
            <a:r>
              <a:rPr lang="en-CA" sz="2800" dirty="0" err="1"/>
              <a:t>clustergrammer</a:t>
            </a:r>
            <a:r>
              <a:rPr lang="en-CA" sz="2800" dirty="0"/>
              <a:t> library</a:t>
            </a:r>
          </a:p>
        </p:txBody>
      </p:sp>
    </p:spTree>
    <p:extLst>
      <p:ext uri="{BB962C8B-B14F-4D97-AF65-F5344CB8AC3E}">
        <p14:creationId xmlns:p14="http://schemas.microsoft.com/office/powerpoint/2010/main" val="7389680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CAB60B-9285-124F-9CFA-AB2355B40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0E07D-65E8-F14F-93E0-AEA9EAE4119F}" type="slidenum">
              <a:rPr lang="en-CA" smtClean="0"/>
              <a:t>14</a:t>
            </a:fld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E3217F-0423-2E43-A5A4-2014EB90DC17}"/>
              </a:ext>
            </a:extLst>
          </p:cNvPr>
          <p:cNvSpPr txBox="1"/>
          <p:nvPr/>
        </p:nvSpPr>
        <p:spPr>
          <a:xfrm>
            <a:off x="718308" y="6356172"/>
            <a:ext cx="26106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clustergrammer</a:t>
            </a:r>
            <a:endParaRPr lang="en-CA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46" t="19925" r="8919" b="17317"/>
          <a:stretch/>
        </p:blipFill>
        <p:spPr>
          <a:xfrm>
            <a:off x="148279" y="1272746"/>
            <a:ext cx="8865792" cy="433722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729946" y="2496065"/>
            <a:ext cx="7284125" cy="3954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E2205E-551F-0645-8F83-08A5C4FD0A2A}"/>
              </a:ext>
            </a:extLst>
          </p:cNvPr>
          <p:cNvSpPr txBox="1"/>
          <p:nvPr/>
        </p:nvSpPr>
        <p:spPr>
          <a:xfrm>
            <a:off x="600076" y="239743"/>
            <a:ext cx="79438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/>
              <a:t>Interactive </a:t>
            </a:r>
            <a:r>
              <a:rPr lang="en-CA" sz="2800" dirty="0" err="1"/>
              <a:t>heatmap</a:t>
            </a:r>
            <a:r>
              <a:rPr lang="en-CA" sz="2800" dirty="0"/>
              <a:t> using </a:t>
            </a:r>
            <a:r>
              <a:rPr lang="en-CA" sz="2800" dirty="0" err="1"/>
              <a:t>clustergrammer</a:t>
            </a:r>
            <a:r>
              <a:rPr lang="en-CA" sz="2800" dirty="0"/>
              <a:t> library</a:t>
            </a:r>
          </a:p>
        </p:txBody>
      </p:sp>
    </p:spTree>
    <p:extLst>
      <p:ext uri="{BB962C8B-B14F-4D97-AF65-F5344CB8AC3E}">
        <p14:creationId xmlns:p14="http://schemas.microsoft.com/office/powerpoint/2010/main" val="33113184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CAB60B-9285-124F-9CFA-AB2355B40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0E07D-65E8-F14F-93E0-AEA9EAE4119F}" type="slidenum">
              <a:rPr lang="en-CA" smtClean="0"/>
              <a:t>15</a:t>
            </a:fld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E3217F-0423-2E43-A5A4-2014EB90DC17}"/>
              </a:ext>
            </a:extLst>
          </p:cNvPr>
          <p:cNvSpPr txBox="1"/>
          <p:nvPr/>
        </p:nvSpPr>
        <p:spPr>
          <a:xfrm>
            <a:off x="718308" y="6356172"/>
            <a:ext cx="26106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clustergrammer</a:t>
            </a:r>
            <a:endParaRPr lang="en-CA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46" t="19925" r="8919" b="17317"/>
          <a:stretch/>
        </p:blipFill>
        <p:spPr>
          <a:xfrm>
            <a:off x="148279" y="1272746"/>
            <a:ext cx="8865792" cy="433722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729946" y="2100649"/>
            <a:ext cx="7284125" cy="7908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E2205E-551F-0645-8F83-08A5C4FD0A2A}"/>
              </a:ext>
            </a:extLst>
          </p:cNvPr>
          <p:cNvSpPr txBox="1"/>
          <p:nvPr/>
        </p:nvSpPr>
        <p:spPr>
          <a:xfrm>
            <a:off x="600076" y="239743"/>
            <a:ext cx="79438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/>
              <a:t>Interactive </a:t>
            </a:r>
            <a:r>
              <a:rPr lang="en-CA" sz="2800" dirty="0" err="1"/>
              <a:t>heatmap</a:t>
            </a:r>
            <a:r>
              <a:rPr lang="en-CA" sz="2800" dirty="0"/>
              <a:t> using </a:t>
            </a:r>
            <a:r>
              <a:rPr lang="en-CA" sz="2800" dirty="0" err="1"/>
              <a:t>clustergrammer</a:t>
            </a:r>
            <a:r>
              <a:rPr lang="en-CA" sz="2800" dirty="0"/>
              <a:t> library</a:t>
            </a:r>
          </a:p>
        </p:txBody>
      </p:sp>
    </p:spTree>
    <p:extLst>
      <p:ext uri="{BB962C8B-B14F-4D97-AF65-F5344CB8AC3E}">
        <p14:creationId xmlns:p14="http://schemas.microsoft.com/office/powerpoint/2010/main" val="40854527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CAB60B-9285-124F-9CFA-AB2355B40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0E07D-65E8-F14F-93E0-AEA9EAE4119F}" type="slidenum">
              <a:rPr lang="en-CA" smtClean="0"/>
              <a:t>16</a:t>
            </a:fld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E3217F-0423-2E43-A5A4-2014EB90DC17}"/>
              </a:ext>
            </a:extLst>
          </p:cNvPr>
          <p:cNvSpPr txBox="1"/>
          <p:nvPr/>
        </p:nvSpPr>
        <p:spPr>
          <a:xfrm>
            <a:off x="718308" y="6356172"/>
            <a:ext cx="26106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clustergrammer</a:t>
            </a:r>
            <a:endParaRPr lang="en-CA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46" t="19925" r="8919" b="17317"/>
          <a:stretch/>
        </p:blipFill>
        <p:spPr>
          <a:xfrm>
            <a:off x="148279" y="1272746"/>
            <a:ext cx="8865792" cy="433722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729946" y="2236573"/>
            <a:ext cx="7284125" cy="6549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E2205E-551F-0645-8F83-08A5C4FD0A2A}"/>
              </a:ext>
            </a:extLst>
          </p:cNvPr>
          <p:cNvSpPr txBox="1"/>
          <p:nvPr/>
        </p:nvSpPr>
        <p:spPr>
          <a:xfrm>
            <a:off x="600076" y="239743"/>
            <a:ext cx="79438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/>
              <a:t>Interactive </a:t>
            </a:r>
            <a:r>
              <a:rPr lang="en-CA" sz="2800" dirty="0" err="1"/>
              <a:t>heatmap</a:t>
            </a:r>
            <a:r>
              <a:rPr lang="en-CA" sz="2800" dirty="0"/>
              <a:t> using </a:t>
            </a:r>
            <a:r>
              <a:rPr lang="en-CA" sz="2800" dirty="0" err="1"/>
              <a:t>clustergrammer</a:t>
            </a:r>
            <a:r>
              <a:rPr lang="en-CA" sz="2800" dirty="0"/>
              <a:t> library</a:t>
            </a:r>
          </a:p>
        </p:txBody>
      </p:sp>
    </p:spTree>
    <p:extLst>
      <p:ext uri="{BB962C8B-B14F-4D97-AF65-F5344CB8AC3E}">
        <p14:creationId xmlns:p14="http://schemas.microsoft.com/office/powerpoint/2010/main" val="32326499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CAB60B-9285-124F-9CFA-AB2355B40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0E07D-65E8-F14F-93E0-AEA9EAE4119F}" type="slidenum">
              <a:rPr lang="en-CA" smtClean="0"/>
              <a:t>17</a:t>
            </a:fld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E3217F-0423-2E43-A5A4-2014EB90DC17}"/>
              </a:ext>
            </a:extLst>
          </p:cNvPr>
          <p:cNvSpPr txBox="1"/>
          <p:nvPr/>
        </p:nvSpPr>
        <p:spPr>
          <a:xfrm>
            <a:off x="718308" y="6356172"/>
            <a:ext cx="26106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clustergrammer</a:t>
            </a:r>
            <a:endParaRPr lang="en-CA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46" t="19925" r="8919" b="17317"/>
          <a:stretch/>
        </p:blipFill>
        <p:spPr>
          <a:xfrm>
            <a:off x="148279" y="1272746"/>
            <a:ext cx="8865792" cy="433722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729946" y="2335427"/>
            <a:ext cx="7284125" cy="5560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E2205E-551F-0645-8F83-08A5C4FD0A2A}"/>
              </a:ext>
            </a:extLst>
          </p:cNvPr>
          <p:cNvSpPr txBox="1"/>
          <p:nvPr/>
        </p:nvSpPr>
        <p:spPr>
          <a:xfrm>
            <a:off x="600076" y="239743"/>
            <a:ext cx="79438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/>
              <a:t>Interactive </a:t>
            </a:r>
            <a:r>
              <a:rPr lang="en-CA" sz="2800" dirty="0" err="1"/>
              <a:t>heatmap</a:t>
            </a:r>
            <a:r>
              <a:rPr lang="en-CA" sz="2800" dirty="0"/>
              <a:t> using </a:t>
            </a:r>
            <a:r>
              <a:rPr lang="en-CA" sz="2800" dirty="0" err="1"/>
              <a:t>clustergrammer</a:t>
            </a:r>
            <a:r>
              <a:rPr lang="en-CA" sz="2800" dirty="0"/>
              <a:t> library</a:t>
            </a:r>
          </a:p>
        </p:txBody>
      </p:sp>
    </p:spTree>
    <p:extLst>
      <p:ext uri="{BB962C8B-B14F-4D97-AF65-F5344CB8AC3E}">
        <p14:creationId xmlns:p14="http://schemas.microsoft.com/office/powerpoint/2010/main" val="22243342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CAB60B-9285-124F-9CFA-AB2355B40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0E07D-65E8-F14F-93E0-AEA9EAE4119F}" type="slidenum">
              <a:rPr lang="en-CA" smtClean="0"/>
              <a:t>18</a:t>
            </a:fld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E3217F-0423-2E43-A5A4-2014EB90DC17}"/>
              </a:ext>
            </a:extLst>
          </p:cNvPr>
          <p:cNvSpPr txBox="1"/>
          <p:nvPr/>
        </p:nvSpPr>
        <p:spPr>
          <a:xfrm>
            <a:off x="718308" y="6356172"/>
            <a:ext cx="26106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clustergrammer</a:t>
            </a:r>
            <a:endParaRPr lang="en-CA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46" t="19925" r="8919" b="17317"/>
          <a:stretch/>
        </p:blipFill>
        <p:spPr>
          <a:xfrm>
            <a:off x="148279" y="1272746"/>
            <a:ext cx="8865792" cy="433722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729946" y="2496065"/>
            <a:ext cx="7284125" cy="3954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E2205E-551F-0645-8F83-08A5C4FD0A2A}"/>
              </a:ext>
            </a:extLst>
          </p:cNvPr>
          <p:cNvSpPr txBox="1"/>
          <p:nvPr/>
        </p:nvSpPr>
        <p:spPr>
          <a:xfrm>
            <a:off x="600076" y="239743"/>
            <a:ext cx="79438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/>
              <a:t>Interactive </a:t>
            </a:r>
            <a:r>
              <a:rPr lang="en-CA" sz="2800" dirty="0" err="1"/>
              <a:t>heatmap</a:t>
            </a:r>
            <a:r>
              <a:rPr lang="en-CA" sz="2800" dirty="0"/>
              <a:t> using </a:t>
            </a:r>
            <a:r>
              <a:rPr lang="en-CA" sz="2800" dirty="0" err="1"/>
              <a:t>clustergrammer</a:t>
            </a:r>
            <a:r>
              <a:rPr lang="en-CA" sz="2800" dirty="0"/>
              <a:t> library</a:t>
            </a:r>
          </a:p>
        </p:txBody>
      </p:sp>
    </p:spTree>
    <p:extLst>
      <p:ext uri="{BB962C8B-B14F-4D97-AF65-F5344CB8AC3E}">
        <p14:creationId xmlns:p14="http://schemas.microsoft.com/office/powerpoint/2010/main" val="9746472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052411A-F2CF-FB4A-BBCA-1D3204092E3C}"/>
              </a:ext>
            </a:extLst>
          </p:cNvPr>
          <p:cNvSpPr txBox="1"/>
          <p:nvPr/>
        </p:nvSpPr>
        <p:spPr>
          <a:xfrm>
            <a:off x="842733" y="244480"/>
            <a:ext cx="735806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b="1" dirty="0"/>
              <a:t>Exploratory case: </a:t>
            </a:r>
            <a:r>
              <a:rPr lang="en-CA" sz="2800" dirty="0"/>
              <a:t>analysis of lung tissue using individual contras from </a:t>
            </a:r>
            <a:r>
              <a:rPr lang="en-CA" sz="2800" dirty="0" err="1"/>
              <a:t>PulmonDB</a:t>
            </a:r>
            <a:r>
              <a:rPr lang="en-CA" sz="2800" dirty="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CDD1B06-9D41-BC44-871E-03FC96201B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208" b="13146"/>
          <a:stretch/>
        </p:blipFill>
        <p:spPr>
          <a:xfrm>
            <a:off x="228602" y="1614760"/>
            <a:ext cx="4057650" cy="378591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C67734B-DCBC-A14B-B582-6B21F1A9A61B}"/>
              </a:ext>
            </a:extLst>
          </p:cNvPr>
          <p:cNvSpPr txBox="1"/>
          <p:nvPr/>
        </p:nvSpPr>
        <p:spPr>
          <a:xfrm rot="16200000">
            <a:off x="-1429817" y="3408638"/>
            <a:ext cx="3186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 err="1">
                <a:solidFill>
                  <a:schemeClr val="bg2">
                    <a:lumMod val="50000"/>
                  </a:schemeClr>
                </a:solidFill>
              </a:rPr>
              <a:t>Cantidad</a:t>
            </a:r>
            <a:r>
              <a:rPr lang="en-CA" dirty="0">
                <a:solidFill>
                  <a:schemeClr val="bg2">
                    <a:lumMod val="50000"/>
                  </a:schemeClr>
                </a:solidFill>
              </a:rPr>
              <a:t> de </a:t>
            </a:r>
            <a:r>
              <a:rPr lang="en-CA" dirty="0" err="1">
                <a:solidFill>
                  <a:schemeClr val="bg2">
                    <a:lumMod val="50000"/>
                  </a:schemeClr>
                </a:solidFill>
              </a:rPr>
              <a:t>muestras</a:t>
            </a:r>
            <a:endParaRPr lang="en-CA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E82909C-9FFC-3F47-9DFB-70DA975E8610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EAA46B"/>
              </a:clrFrom>
              <a:clrTo>
                <a:srgbClr val="EAA46B">
                  <a:alpha val="0"/>
                </a:srgbClr>
              </a:clrTo>
            </a:clrChange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colorTemperature colorTemp="47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27765" y="5629274"/>
            <a:ext cx="643913" cy="56367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F4BD577-DFC3-8349-B4E6-5193F59A3C6B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EAA46B"/>
              </a:clrFrom>
              <a:clrTo>
                <a:srgbClr val="EAA46B">
                  <a:alpha val="0"/>
                </a:srgbClr>
              </a:clrTo>
            </a:clrChange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colorTemperature colorTemp="47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943662" y="5629274"/>
            <a:ext cx="643913" cy="56367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5EF9A8-442F-AE4F-A7A5-9ACDD43A4EED}"/>
              </a:ext>
            </a:extLst>
          </p:cNvPr>
          <p:cNvSpPr txBox="1"/>
          <p:nvPr/>
        </p:nvSpPr>
        <p:spPr>
          <a:xfrm>
            <a:off x="685800" y="1772717"/>
            <a:ext cx="1471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Total: 175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94E7FDB-C5F4-8240-A876-B5177B26FC76}"/>
              </a:ext>
            </a:extLst>
          </p:cNvPr>
          <p:cNvSpPr txBox="1"/>
          <p:nvPr/>
        </p:nvSpPr>
        <p:spPr>
          <a:xfrm>
            <a:off x="867685" y="5337268"/>
            <a:ext cx="2328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chemeClr val="bg2">
                    <a:lumMod val="25000"/>
                  </a:schemeClr>
                </a:solidFill>
              </a:rPr>
              <a:t>COPD/HEALTHY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5E3A63E-B7BA-EE42-A540-4602E949064B}"/>
              </a:ext>
            </a:extLst>
          </p:cNvPr>
          <p:cNvSpPr txBox="1"/>
          <p:nvPr/>
        </p:nvSpPr>
        <p:spPr>
          <a:xfrm>
            <a:off x="2469131" y="5337268"/>
            <a:ext cx="2328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chemeClr val="bg2">
                    <a:lumMod val="25000"/>
                  </a:schemeClr>
                </a:solidFill>
              </a:rPr>
              <a:t>HEALTHY/HEALTHY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C6FDE430-424E-5642-B465-33AE8B5F518B}"/>
              </a:ext>
            </a:extLst>
          </p:cNvPr>
          <p:cNvSpPr/>
          <p:nvPr/>
        </p:nvSpPr>
        <p:spPr>
          <a:xfrm>
            <a:off x="4772638" y="3243196"/>
            <a:ext cx="992100" cy="965200"/>
          </a:xfrm>
          <a:prstGeom prst="roundRect">
            <a:avLst/>
          </a:prstGeom>
          <a:solidFill>
            <a:srgbClr val="92B3D2"/>
          </a:solidFill>
          <a:ln>
            <a:solidFill>
              <a:schemeClr val="tx1"/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F307A7FE-222F-1F4C-B0B9-75F046D174FD}"/>
              </a:ext>
            </a:extLst>
          </p:cNvPr>
          <p:cNvSpPr/>
          <p:nvPr/>
        </p:nvSpPr>
        <p:spPr>
          <a:xfrm>
            <a:off x="4881249" y="3306696"/>
            <a:ext cx="210391" cy="228600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9CF3957B-7404-964E-8677-812B6F138D2B}"/>
              </a:ext>
            </a:extLst>
          </p:cNvPr>
          <p:cNvSpPr/>
          <p:nvPr/>
        </p:nvSpPr>
        <p:spPr>
          <a:xfrm>
            <a:off x="5154299" y="3306696"/>
            <a:ext cx="210391" cy="228600"/>
          </a:xfrm>
          <a:prstGeom prst="ellipse">
            <a:avLst/>
          </a:prstGeom>
          <a:solidFill>
            <a:srgbClr val="F0F0F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122518C0-AE91-7449-97EB-2E94CB654A63}"/>
              </a:ext>
            </a:extLst>
          </p:cNvPr>
          <p:cNvSpPr/>
          <p:nvPr/>
        </p:nvSpPr>
        <p:spPr>
          <a:xfrm>
            <a:off x="5432858" y="3306696"/>
            <a:ext cx="210391" cy="228600"/>
          </a:xfrm>
          <a:prstGeom prst="ellipse">
            <a:avLst/>
          </a:prstGeom>
          <a:solidFill>
            <a:srgbClr val="E0E0F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7FE7C770-7D57-CF40-9D49-912E710056EF}"/>
              </a:ext>
            </a:extLst>
          </p:cNvPr>
          <p:cNvSpPr/>
          <p:nvPr/>
        </p:nvSpPr>
        <p:spPr>
          <a:xfrm>
            <a:off x="4881249" y="3598088"/>
            <a:ext cx="210391" cy="2286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3B69A2B9-4766-A543-BA7A-A0EA7CE7FE05}"/>
              </a:ext>
            </a:extLst>
          </p:cNvPr>
          <p:cNvSpPr/>
          <p:nvPr/>
        </p:nvSpPr>
        <p:spPr>
          <a:xfrm>
            <a:off x="5154299" y="3598088"/>
            <a:ext cx="210391" cy="228600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B1B9CBA4-EDAB-6D40-87F5-97312E96AC3C}"/>
              </a:ext>
            </a:extLst>
          </p:cNvPr>
          <p:cNvSpPr/>
          <p:nvPr/>
        </p:nvSpPr>
        <p:spPr>
          <a:xfrm>
            <a:off x="5432858" y="3598088"/>
            <a:ext cx="210391" cy="2286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1AF8C4C4-6744-2A4F-9AC4-5A738068CCE3}"/>
              </a:ext>
            </a:extLst>
          </p:cNvPr>
          <p:cNvSpPr/>
          <p:nvPr/>
        </p:nvSpPr>
        <p:spPr>
          <a:xfrm>
            <a:off x="4881249" y="3889480"/>
            <a:ext cx="210391" cy="228600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CE1DD083-4D80-4246-85A5-60246D47E1AF}"/>
              </a:ext>
            </a:extLst>
          </p:cNvPr>
          <p:cNvSpPr/>
          <p:nvPr/>
        </p:nvSpPr>
        <p:spPr>
          <a:xfrm>
            <a:off x="5154299" y="3889480"/>
            <a:ext cx="210391" cy="228600"/>
          </a:xfrm>
          <a:prstGeom prst="ellipse">
            <a:avLst/>
          </a:prstGeom>
          <a:solidFill>
            <a:srgbClr val="F8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CEBC3A45-F076-A844-AB4E-71A1780AFA57}"/>
              </a:ext>
            </a:extLst>
          </p:cNvPr>
          <p:cNvSpPr/>
          <p:nvPr/>
        </p:nvSpPr>
        <p:spPr>
          <a:xfrm>
            <a:off x="5432858" y="3889480"/>
            <a:ext cx="210391" cy="228600"/>
          </a:xfrm>
          <a:prstGeom prst="ellipse">
            <a:avLst/>
          </a:prstGeom>
          <a:solidFill>
            <a:srgbClr val="F0F0F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83D5B934-1722-BE46-8A97-44E021324664}"/>
              </a:ext>
            </a:extLst>
          </p:cNvPr>
          <p:cNvSpPr/>
          <p:nvPr/>
        </p:nvSpPr>
        <p:spPr>
          <a:xfrm>
            <a:off x="5902938" y="3255896"/>
            <a:ext cx="992100" cy="965200"/>
          </a:xfrm>
          <a:prstGeom prst="roundRect">
            <a:avLst/>
          </a:prstGeom>
          <a:solidFill>
            <a:srgbClr val="92B3D2"/>
          </a:solidFill>
          <a:ln>
            <a:solidFill>
              <a:schemeClr val="tx1"/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6BC8D404-2189-4A4E-A62D-ED5C410F5266}"/>
              </a:ext>
            </a:extLst>
          </p:cNvPr>
          <p:cNvSpPr/>
          <p:nvPr/>
        </p:nvSpPr>
        <p:spPr>
          <a:xfrm>
            <a:off x="6011549" y="3319396"/>
            <a:ext cx="210391" cy="228600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3588DF7C-5905-E146-A42C-4C828B4F24D3}"/>
              </a:ext>
            </a:extLst>
          </p:cNvPr>
          <p:cNvSpPr/>
          <p:nvPr/>
        </p:nvSpPr>
        <p:spPr>
          <a:xfrm>
            <a:off x="6284599" y="3319396"/>
            <a:ext cx="210391" cy="228600"/>
          </a:xfrm>
          <a:prstGeom prst="ellipse">
            <a:avLst/>
          </a:prstGeom>
          <a:solidFill>
            <a:srgbClr val="F0F0F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118EBC6C-A216-434E-904B-86F5C6EA199A}"/>
              </a:ext>
            </a:extLst>
          </p:cNvPr>
          <p:cNvSpPr/>
          <p:nvPr/>
        </p:nvSpPr>
        <p:spPr>
          <a:xfrm>
            <a:off x="6563158" y="3319396"/>
            <a:ext cx="210391" cy="228600"/>
          </a:xfrm>
          <a:prstGeom prst="ellipse">
            <a:avLst/>
          </a:prstGeom>
          <a:solidFill>
            <a:srgbClr val="E0E0F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8C1ACC84-322B-EF4D-A688-61643C48E4C5}"/>
              </a:ext>
            </a:extLst>
          </p:cNvPr>
          <p:cNvSpPr/>
          <p:nvPr/>
        </p:nvSpPr>
        <p:spPr>
          <a:xfrm>
            <a:off x="6011549" y="3610788"/>
            <a:ext cx="210391" cy="2286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3ABFB080-099C-AC4F-BCDC-DFB799621E96}"/>
              </a:ext>
            </a:extLst>
          </p:cNvPr>
          <p:cNvSpPr/>
          <p:nvPr/>
        </p:nvSpPr>
        <p:spPr>
          <a:xfrm>
            <a:off x="6284599" y="3610788"/>
            <a:ext cx="210391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1FEB28A1-7E3F-BF43-8CC4-25A1A617CC6D}"/>
              </a:ext>
            </a:extLst>
          </p:cNvPr>
          <p:cNvSpPr/>
          <p:nvPr/>
        </p:nvSpPr>
        <p:spPr>
          <a:xfrm>
            <a:off x="6563158" y="3610788"/>
            <a:ext cx="210391" cy="2286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58314C94-DFBE-F44B-96B2-C200E49CC06E}"/>
              </a:ext>
            </a:extLst>
          </p:cNvPr>
          <p:cNvSpPr/>
          <p:nvPr/>
        </p:nvSpPr>
        <p:spPr>
          <a:xfrm>
            <a:off x="6011549" y="3902180"/>
            <a:ext cx="210391" cy="228600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9006A9F6-578D-644A-A35E-AF473CED7D86}"/>
              </a:ext>
            </a:extLst>
          </p:cNvPr>
          <p:cNvSpPr/>
          <p:nvPr/>
        </p:nvSpPr>
        <p:spPr>
          <a:xfrm>
            <a:off x="6284599" y="3902180"/>
            <a:ext cx="210391" cy="228600"/>
          </a:xfrm>
          <a:prstGeom prst="ellipse">
            <a:avLst/>
          </a:prstGeom>
          <a:solidFill>
            <a:srgbClr val="F8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AFEA6FB8-827C-CA4C-B1F5-5AE053CBD20C}"/>
              </a:ext>
            </a:extLst>
          </p:cNvPr>
          <p:cNvSpPr/>
          <p:nvPr/>
        </p:nvSpPr>
        <p:spPr>
          <a:xfrm>
            <a:off x="6563158" y="3902180"/>
            <a:ext cx="210391" cy="228600"/>
          </a:xfrm>
          <a:prstGeom prst="ellipse">
            <a:avLst/>
          </a:prstGeom>
          <a:solidFill>
            <a:srgbClr val="F0F0F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70FF34E-F61E-A740-BAD9-9F4406FD8B78}"/>
              </a:ext>
            </a:extLst>
          </p:cNvPr>
          <p:cNvSpPr txBox="1"/>
          <p:nvPr/>
        </p:nvSpPr>
        <p:spPr>
          <a:xfrm>
            <a:off x="4793967" y="3842979"/>
            <a:ext cx="307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chemeClr val="bg1"/>
                </a:solidFill>
              </a:rPr>
              <a:t>✽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F1B48C5-54BB-BD4A-8A2B-2F2F584B9030}"/>
              </a:ext>
            </a:extLst>
          </p:cNvPr>
          <p:cNvSpPr txBox="1"/>
          <p:nvPr/>
        </p:nvSpPr>
        <p:spPr>
          <a:xfrm>
            <a:off x="5350402" y="3252685"/>
            <a:ext cx="307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✽</a:t>
            </a: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A23D81BC-BB5C-3345-8B44-991814DA3B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9027" y="2871559"/>
            <a:ext cx="860933" cy="215233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3603441F-F43C-7742-B07D-4C74692A4C15}"/>
              </a:ext>
            </a:extLst>
          </p:cNvPr>
          <p:cNvSpPr txBox="1"/>
          <p:nvPr/>
        </p:nvSpPr>
        <p:spPr>
          <a:xfrm>
            <a:off x="6206284" y="3560391"/>
            <a:ext cx="307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✽</a:t>
            </a:r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DB799677-1750-1749-83B7-336F7ED78129}"/>
              </a:ext>
            </a:extLst>
          </p:cNvPr>
          <p:cNvSpPr/>
          <p:nvPr/>
        </p:nvSpPr>
        <p:spPr>
          <a:xfrm>
            <a:off x="4677859" y="3119103"/>
            <a:ext cx="1168296" cy="1574600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7BE4B43-2164-F744-983F-D469E966B898}"/>
              </a:ext>
            </a:extLst>
          </p:cNvPr>
          <p:cNvSpPr txBox="1"/>
          <p:nvPr/>
        </p:nvSpPr>
        <p:spPr>
          <a:xfrm>
            <a:off x="4991727" y="4247112"/>
            <a:ext cx="70223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>
                <a:solidFill>
                  <a:srgbClr val="FF0000"/>
                </a:solidFill>
              </a:rPr>
              <a:t>Ref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C06B96E-51CA-3D45-9095-69FA2E445375}"/>
              </a:ext>
            </a:extLst>
          </p:cNvPr>
          <p:cNvSpPr txBox="1"/>
          <p:nvPr/>
        </p:nvSpPr>
        <p:spPr>
          <a:xfrm>
            <a:off x="7152587" y="3372880"/>
            <a:ext cx="3484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200" b="1" dirty="0"/>
              <a:t>=</a:t>
            </a:r>
          </a:p>
        </p:txBody>
      </p: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A60F66BA-6EDC-A64E-9A20-0E0E0104F029}"/>
              </a:ext>
            </a:extLst>
          </p:cNvPr>
          <p:cNvSpPr/>
          <p:nvPr/>
        </p:nvSpPr>
        <p:spPr>
          <a:xfrm>
            <a:off x="7668724" y="3252685"/>
            <a:ext cx="992100" cy="965200"/>
          </a:xfrm>
          <a:prstGeom prst="roundRect">
            <a:avLst/>
          </a:prstGeom>
          <a:solidFill>
            <a:srgbClr val="1D4999">
              <a:alpha val="45098"/>
            </a:srgbClr>
          </a:solidFill>
          <a:ln>
            <a:solidFill>
              <a:schemeClr val="tx1"/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2FD306E4-EB0A-D440-B330-47406CE3DA06}"/>
              </a:ext>
            </a:extLst>
          </p:cNvPr>
          <p:cNvSpPr/>
          <p:nvPr/>
        </p:nvSpPr>
        <p:spPr>
          <a:xfrm>
            <a:off x="7777335" y="3316185"/>
            <a:ext cx="210391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19EC6E49-EC99-A04E-94A9-E97262672854}"/>
              </a:ext>
            </a:extLst>
          </p:cNvPr>
          <p:cNvSpPr/>
          <p:nvPr/>
        </p:nvSpPr>
        <p:spPr>
          <a:xfrm>
            <a:off x="8050385" y="3316185"/>
            <a:ext cx="210391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2B7D1943-DE03-BD40-A4AC-53BDD552AA96}"/>
              </a:ext>
            </a:extLst>
          </p:cNvPr>
          <p:cNvSpPr/>
          <p:nvPr/>
        </p:nvSpPr>
        <p:spPr>
          <a:xfrm>
            <a:off x="8328944" y="3316185"/>
            <a:ext cx="210391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D5CBD50F-4781-3641-8866-13B05C1A3BD3}"/>
              </a:ext>
            </a:extLst>
          </p:cNvPr>
          <p:cNvSpPr/>
          <p:nvPr/>
        </p:nvSpPr>
        <p:spPr>
          <a:xfrm>
            <a:off x="7777335" y="3607577"/>
            <a:ext cx="210391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7BEC1395-B0E7-AC4B-A28A-17960063A883}"/>
              </a:ext>
            </a:extLst>
          </p:cNvPr>
          <p:cNvSpPr/>
          <p:nvPr/>
        </p:nvSpPr>
        <p:spPr>
          <a:xfrm>
            <a:off x="8050385" y="3607577"/>
            <a:ext cx="210391" cy="228600"/>
          </a:xfrm>
          <a:prstGeom prst="ellipse">
            <a:avLst/>
          </a:prstGeom>
          <a:solidFill>
            <a:srgbClr val="248D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50FDFC89-1C31-5D4D-A385-069C8DB5ADCF}"/>
              </a:ext>
            </a:extLst>
          </p:cNvPr>
          <p:cNvSpPr/>
          <p:nvPr/>
        </p:nvSpPr>
        <p:spPr>
          <a:xfrm>
            <a:off x="8328944" y="3607577"/>
            <a:ext cx="210391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A6D98D72-2733-E14E-BDA9-73764D247053}"/>
              </a:ext>
            </a:extLst>
          </p:cNvPr>
          <p:cNvSpPr/>
          <p:nvPr/>
        </p:nvSpPr>
        <p:spPr>
          <a:xfrm>
            <a:off x="7777335" y="3898969"/>
            <a:ext cx="210391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883EDDD4-2A68-5B48-90CC-40F080FEC808}"/>
              </a:ext>
            </a:extLst>
          </p:cNvPr>
          <p:cNvSpPr/>
          <p:nvPr/>
        </p:nvSpPr>
        <p:spPr>
          <a:xfrm>
            <a:off x="8050385" y="3898969"/>
            <a:ext cx="210391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1F39A2D6-E24E-6543-9638-293035C32FE9}"/>
              </a:ext>
            </a:extLst>
          </p:cNvPr>
          <p:cNvSpPr/>
          <p:nvPr/>
        </p:nvSpPr>
        <p:spPr>
          <a:xfrm>
            <a:off x="8328944" y="3898969"/>
            <a:ext cx="210391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AFB9DB64-598D-9147-AAB9-7150835237FA}"/>
              </a:ext>
            </a:extLst>
          </p:cNvPr>
          <p:cNvGrpSpPr/>
          <p:nvPr/>
        </p:nvGrpSpPr>
        <p:grpSpPr>
          <a:xfrm>
            <a:off x="7901117" y="3414045"/>
            <a:ext cx="431721" cy="590472"/>
            <a:chOff x="6309849" y="1202151"/>
            <a:chExt cx="431721" cy="590472"/>
          </a:xfrm>
        </p:grpSpPr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E9C045BC-80B0-4F45-BA55-8FA03D76EB3A}"/>
                </a:ext>
              </a:extLst>
            </p:cNvPr>
            <p:cNvSpPr txBox="1"/>
            <p:nvPr/>
          </p:nvSpPr>
          <p:spPr>
            <a:xfrm>
              <a:off x="6341520" y="1207848"/>
              <a:ext cx="400050" cy="584775"/>
            </a:xfrm>
            <a:prstGeom prst="rect">
              <a:avLst/>
            </a:prstGeom>
            <a:noFill/>
            <a:effectLst>
              <a:glow rad="228600">
                <a:schemeClr val="accent2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CA" sz="3200" b="1" dirty="0">
                  <a:latin typeface="Gill Sans Ultra Bold" panose="020B0A02020104020203" pitchFamily="34" charset="77"/>
                </a:rPr>
                <a:t>✗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671F8423-478B-D341-AEC0-431D9AB0C5B7}"/>
                </a:ext>
              </a:extLst>
            </p:cNvPr>
            <p:cNvSpPr txBox="1"/>
            <p:nvPr/>
          </p:nvSpPr>
          <p:spPr>
            <a:xfrm>
              <a:off x="6309849" y="1202151"/>
              <a:ext cx="400050" cy="584775"/>
            </a:xfrm>
            <a:prstGeom prst="rect">
              <a:avLst/>
            </a:prstGeom>
            <a:noFill/>
            <a:effectLst>
              <a:glow rad="228600">
                <a:schemeClr val="accent2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CA" sz="3200" b="1" dirty="0">
                  <a:latin typeface="Gill Sans Ultra Bold" panose="020B0A02020104020203" pitchFamily="34" charset="77"/>
                </a:rPr>
                <a:t>✗</a:t>
              </a:r>
            </a:p>
          </p:txBody>
        </p:sp>
      </p:grpSp>
      <p:sp>
        <p:nvSpPr>
          <p:cNvPr id="69" name="Rectangle 68"/>
          <p:cNvSpPr/>
          <p:nvPr/>
        </p:nvSpPr>
        <p:spPr>
          <a:xfrm>
            <a:off x="4626714" y="1949703"/>
            <a:ext cx="403411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Remove variable genes among the control group</a:t>
            </a:r>
          </a:p>
        </p:txBody>
      </p:sp>
    </p:spTree>
    <p:extLst>
      <p:ext uri="{BB962C8B-B14F-4D97-AF65-F5344CB8AC3E}">
        <p14:creationId xmlns:p14="http://schemas.microsoft.com/office/powerpoint/2010/main" val="40886095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521724" y="334298"/>
            <a:ext cx="7993626" cy="52322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COPD: </a:t>
            </a:r>
            <a:r>
              <a:rPr lang="es-ES" sz="2800" dirty="0" err="1"/>
              <a:t>Chronic</a:t>
            </a:r>
            <a:r>
              <a:rPr lang="es-ES" sz="2800" dirty="0"/>
              <a:t> </a:t>
            </a:r>
            <a:r>
              <a:rPr lang="es-ES" sz="2800" dirty="0" err="1"/>
              <a:t>Obstructive</a:t>
            </a:r>
            <a:r>
              <a:rPr lang="es-ES" sz="2800" dirty="0"/>
              <a:t> </a:t>
            </a:r>
            <a:r>
              <a:rPr lang="es-ES" sz="2800" dirty="0" err="1"/>
              <a:t>Pulmonary</a:t>
            </a:r>
            <a:r>
              <a:rPr lang="es-ES" sz="2800" dirty="0"/>
              <a:t> </a:t>
            </a:r>
            <a:r>
              <a:rPr lang="es-ES" sz="2800" dirty="0" err="1"/>
              <a:t>Disease</a:t>
            </a:r>
            <a:r>
              <a:rPr lang="es-ES" sz="2800" dirty="0"/>
              <a:t> </a:t>
            </a:r>
            <a:endParaRPr lang="en-CA" sz="2800" dirty="0"/>
          </a:p>
        </p:txBody>
      </p:sp>
      <p:sp>
        <p:nvSpPr>
          <p:cNvPr id="26" name="CuadroTexto 25"/>
          <p:cNvSpPr txBox="1"/>
          <p:nvPr/>
        </p:nvSpPr>
        <p:spPr>
          <a:xfrm>
            <a:off x="2814720" y="4804851"/>
            <a:ext cx="35121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/>
              <a:t>A. McGarry </a:t>
            </a:r>
            <a:r>
              <a:rPr lang="en-CA" sz="1200" dirty="0" err="1"/>
              <a:t>Hougton</a:t>
            </a:r>
            <a:r>
              <a:rPr lang="en-CA" sz="1200" dirty="0"/>
              <a:t>, Nature Reviews 2013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521725" y="1719974"/>
            <a:ext cx="5009539" cy="3179746"/>
            <a:chOff x="1578661" y="1870055"/>
            <a:chExt cx="5454168" cy="3621128"/>
          </a:xfrm>
        </p:grpSpPr>
        <p:pic>
          <p:nvPicPr>
            <p:cNvPr id="5" name="Imagen 4"/>
            <p:cNvPicPr>
              <a:picLocks noChangeAspect="1"/>
            </p:cNvPicPr>
            <p:nvPr/>
          </p:nvPicPr>
          <p:blipFill rotWithShape="1">
            <a:blip r:embed="rId3"/>
            <a:srcRect b="5927"/>
            <a:stretch/>
          </p:blipFill>
          <p:spPr>
            <a:xfrm>
              <a:off x="1578661" y="2399844"/>
              <a:ext cx="5238750" cy="3091339"/>
            </a:xfrm>
            <a:prstGeom prst="rect">
              <a:avLst/>
            </a:prstGeom>
          </p:spPr>
        </p:pic>
        <p:sp>
          <p:nvSpPr>
            <p:cNvPr id="7" name="CuadroTexto 6"/>
            <p:cNvSpPr txBox="1"/>
            <p:nvPr/>
          </p:nvSpPr>
          <p:spPr>
            <a:xfrm>
              <a:off x="3432327" y="1927825"/>
              <a:ext cx="1501677" cy="38554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s-MX" sz="1600" dirty="0"/>
                <a:t>Emphysema</a:t>
              </a:r>
              <a:endParaRPr lang="en-CA" sz="1600" dirty="0"/>
            </a:p>
          </p:txBody>
        </p:sp>
        <p:sp>
          <p:nvSpPr>
            <p:cNvPr id="25" name="CuadroTexto 6"/>
            <p:cNvSpPr txBox="1"/>
            <p:nvPr/>
          </p:nvSpPr>
          <p:spPr>
            <a:xfrm>
              <a:off x="5400743" y="1927823"/>
              <a:ext cx="1392641" cy="38554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s-MX" sz="1600" dirty="0"/>
                <a:t>Bronchitis</a:t>
              </a:r>
              <a:endParaRPr lang="en-CA" sz="1600" dirty="0"/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3221764" y="1870055"/>
              <a:ext cx="1871529" cy="3450632"/>
            </a:xfrm>
            <a:prstGeom prst="roundRect">
              <a:avLst/>
            </a:prstGeom>
            <a:noFill/>
            <a:ln w="762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28" name="Rounded Rectangle 27"/>
            <p:cNvSpPr/>
            <p:nvPr/>
          </p:nvSpPr>
          <p:spPr>
            <a:xfrm>
              <a:off x="5161300" y="1874851"/>
              <a:ext cx="1871529" cy="3450632"/>
            </a:xfrm>
            <a:prstGeom prst="roundRect">
              <a:avLst/>
            </a:prstGeom>
            <a:noFill/>
            <a:ln w="76200">
              <a:solidFill>
                <a:schemeClr val="tx2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  <p:grpSp>
        <p:nvGrpSpPr>
          <p:cNvPr id="104" name="Group 103"/>
          <p:cNvGrpSpPr/>
          <p:nvPr/>
        </p:nvGrpSpPr>
        <p:grpSpPr>
          <a:xfrm>
            <a:off x="6326873" y="1501312"/>
            <a:ext cx="2173996" cy="4079848"/>
            <a:chOff x="3276096" y="1052871"/>
            <a:chExt cx="2484882" cy="4484806"/>
          </a:xfrm>
        </p:grpSpPr>
        <p:sp>
          <p:nvSpPr>
            <p:cNvPr id="105" name="Rectángulo redondeado 20"/>
            <p:cNvSpPr/>
            <p:nvPr/>
          </p:nvSpPr>
          <p:spPr>
            <a:xfrm>
              <a:off x="3276096" y="1052872"/>
              <a:ext cx="2484882" cy="2852927"/>
            </a:xfrm>
            <a:prstGeom prst="roundRect">
              <a:avLst>
                <a:gd name="adj" fmla="val 18721"/>
              </a:avLst>
            </a:prstGeom>
            <a:solidFill>
              <a:schemeClr val="accent3">
                <a:lumMod val="50000"/>
              </a:schemeClr>
            </a:solidFill>
            <a:ln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06" name="Rectángulo redondeado 21"/>
            <p:cNvSpPr/>
            <p:nvPr/>
          </p:nvSpPr>
          <p:spPr>
            <a:xfrm>
              <a:off x="3276096" y="1446319"/>
              <a:ext cx="2484882" cy="4091358"/>
            </a:xfrm>
            <a:prstGeom prst="roundRect">
              <a:avLst>
                <a:gd name="adj" fmla="val 18721"/>
              </a:avLst>
            </a:prstGeom>
            <a:solidFill>
              <a:schemeClr val="bg1"/>
            </a:solidFill>
            <a:ln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107" name="Picture 2" descr="Resultado de imagen para cigarro imagen"/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03685" y="2095927"/>
              <a:ext cx="903860" cy="881611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08" name="Grupo 9"/>
            <p:cNvGrpSpPr/>
            <p:nvPr/>
          </p:nvGrpSpPr>
          <p:grpSpPr>
            <a:xfrm>
              <a:off x="3523444" y="3072839"/>
              <a:ext cx="943231" cy="874993"/>
              <a:chOff x="756997" y="2834671"/>
              <a:chExt cx="1311551" cy="1225265"/>
            </a:xfrm>
          </p:grpSpPr>
          <p:pic>
            <p:nvPicPr>
              <p:cNvPr id="122" name="Picture 4" descr="Resultado de imagen para polvo icono"/>
              <p:cNvPicPr>
                <a:picLocks noChangeAspect="1" noChangeArrowheads="1"/>
              </p:cNvPicPr>
              <p:nvPr/>
            </p:nvPicPr>
            <p:blipFill>
              <a:blip r:embed="rId5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77364" y="3026664"/>
                <a:ext cx="776922" cy="77692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23" name="Imagen 11"/>
              <p:cNvPicPr>
                <a:picLocks noChangeAspect="1"/>
              </p:cNvPicPr>
              <p:nvPr/>
            </p:nvPicPr>
            <p:blipFill>
              <a:blip r:embed="rId6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756997" y="2834671"/>
                <a:ext cx="1311551" cy="1225265"/>
              </a:xfrm>
              <a:prstGeom prst="rect">
                <a:avLst/>
              </a:prstGeom>
            </p:spPr>
          </p:pic>
        </p:grpSp>
        <p:grpSp>
          <p:nvGrpSpPr>
            <p:cNvPr id="109" name="Grupo 12"/>
            <p:cNvGrpSpPr/>
            <p:nvPr/>
          </p:nvGrpSpPr>
          <p:grpSpPr>
            <a:xfrm>
              <a:off x="4543652" y="2095927"/>
              <a:ext cx="943231" cy="874993"/>
              <a:chOff x="465062" y="4370083"/>
              <a:chExt cx="1311551" cy="1225265"/>
            </a:xfrm>
          </p:grpSpPr>
          <p:pic>
            <p:nvPicPr>
              <p:cNvPr id="120" name="Picture 6" descr="Resultado de imagen para matraz icono"/>
              <p:cNvPicPr>
                <a:picLocks noChangeAspect="1" noChangeArrowheads="1"/>
              </p:cNvPicPr>
              <p:nvPr/>
            </p:nvPicPr>
            <p:blipFill>
              <a:blip r:embed="rId7" cstate="screen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56997" y="4620850"/>
                <a:ext cx="632290" cy="63229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21" name="Imagen 14"/>
              <p:cNvPicPr>
                <a:picLocks noChangeAspect="1"/>
              </p:cNvPicPr>
              <p:nvPr/>
            </p:nvPicPr>
            <p:blipFill>
              <a:blip r:embed="rId6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465062" y="4370083"/>
                <a:ext cx="1311551" cy="1225265"/>
              </a:xfrm>
              <a:prstGeom prst="rect">
                <a:avLst/>
              </a:prstGeom>
            </p:spPr>
          </p:pic>
        </p:grpSp>
        <p:grpSp>
          <p:nvGrpSpPr>
            <p:cNvPr id="110" name="Grupo 15"/>
            <p:cNvGrpSpPr/>
            <p:nvPr/>
          </p:nvGrpSpPr>
          <p:grpSpPr>
            <a:xfrm>
              <a:off x="4543652" y="3072839"/>
              <a:ext cx="943231" cy="874993"/>
              <a:chOff x="5343269" y="3623854"/>
              <a:chExt cx="1311551" cy="1225265"/>
            </a:xfrm>
          </p:grpSpPr>
          <p:pic>
            <p:nvPicPr>
              <p:cNvPr id="118" name="Imagen 16"/>
              <p:cNvPicPr>
                <a:picLocks noChangeAspect="1"/>
              </p:cNvPicPr>
              <p:nvPr/>
            </p:nvPicPr>
            <p:blipFill>
              <a:blip r:embed="rId6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5343269" y="3623854"/>
                <a:ext cx="1311551" cy="1225265"/>
              </a:xfrm>
              <a:prstGeom prst="rect">
                <a:avLst/>
              </a:prstGeom>
            </p:spPr>
          </p:pic>
          <p:pic>
            <p:nvPicPr>
              <p:cNvPr id="119" name="Picture 10" descr="Resultado de imagen para contaminacion icono"/>
              <p:cNvPicPr>
                <a:picLocks noChangeAspect="1" noChangeArrowheads="1"/>
              </p:cNvPicPr>
              <p:nvPr/>
            </p:nvPicPr>
            <p:blipFill>
              <a:blip r:embed="rId8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623559" y="3852754"/>
                <a:ext cx="696109" cy="69610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11" name="Rectángulo redondeado 7"/>
            <p:cNvSpPr/>
            <p:nvPr/>
          </p:nvSpPr>
          <p:spPr>
            <a:xfrm>
              <a:off x="3276096" y="1052871"/>
              <a:ext cx="2484882" cy="4484804"/>
            </a:xfrm>
            <a:prstGeom prst="roundRect">
              <a:avLst/>
            </a:prstGeom>
            <a:noFill/>
            <a:ln w="76200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2" name="Rectángulo 19"/>
            <p:cNvSpPr/>
            <p:nvPr/>
          </p:nvSpPr>
          <p:spPr>
            <a:xfrm>
              <a:off x="3276096" y="1446318"/>
              <a:ext cx="2484882" cy="315501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3" name="Rectángulo 18"/>
            <p:cNvSpPr/>
            <p:nvPr/>
          </p:nvSpPr>
          <p:spPr>
            <a:xfrm>
              <a:off x="3806023" y="1213408"/>
              <a:ext cx="1425040" cy="40599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MX" dirty="0">
                  <a:solidFill>
                    <a:schemeClr val="bg1"/>
                  </a:solidFill>
                </a:rPr>
                <a:t>Risk factors</a:t>
              </a:r>
              <a:endParaRPr lang="en-CA" dirty="0">
                <a:solidFill>
                  <a:schemeClr val="bg1"/>
                </a:solidFill>
              </a:endParaRPr>
            </a:p>
          </p:txBody>
        </p:sp>
        <p:sp>
          <p:nvSpPr>
            <p:cNvPr id="114" name="Rectángulo 19"/>
            <p:cNvSpPr/>
            <p:nvPr/>
          </p:nvSpPr>
          <p:spPr>
            <a:xfrm>
              <a:off x="3276096" y="1684659"/>
              <a:ext cx="2484882" cy="319481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700" dirty="0"/>
                <a:t>Environmental factors</a:t>
              </a:r>
            </a:p>
          </p:txBody>
        </p:sp>
        <p:sp>
          <p:nvSpPr>
            <p:cNvPr id="115" name="Rectángulo 19"/>
            <p:cNvSpPr/>
            <p:nvPr/>
          </p:nvSpPr>
          <p:spPr>
            <a:xfrm>
              <a:off x="3276096" y="4101660"/>
              <a:ext cx="2484882" cy="319481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dirty="0" err="1"/>
                <a:t>Genetic</a:t>
              </a:r>
              <a:r>
                <a:rPr lang="es-ES" dirty="0"/>
                <a:t> </a:t>
              </a:r>
              <a:r>
                <a:rPr lang="es-ES" dirty="0" err="1"/>
                <a:t>factors</a:t>
              </a:r>
              <a:endParaRPr lang="en-CA" dirty="0"/>
            </a:p>
          </p:txBody>
        </p:sp>
        <p:pic>
          <p:nvPicPr>
            <p:cNvPr id="116" name="Imagen 11"/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4100384" y="4513752"/>
              <a:ext cx="943232" cy="874994"/>
            </a:xfrm>
            <a:prstGeom prst="rect">
              <a:avLst/>
            </a:prstGeom>
          </p:spPr>
        </p:pic>
        <p:sp>
          <p:nvSpPr>
            <p:cNvPr id="117" name="TextBox 116"/>
            <p:cNvSpPr txBox="1"/>
            <p:nvPr/>
          </p:nvSpPr>
          <p:spPr>
            <a:xfrm>
              <a:off x="4132585" y="4707858"/>
              <a:ext cx="905478" cy="4398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2000">
                  <a:solidFill>
                    <a:schemeClr val="accent5">
                      <a:lumMod val="75000"/>
                    </a:schemeClr>
                  </a:solidFill>
                  <a:latin typeface="Copperplate Gothic Bold" charset="0"/>
                  <a:ea typeface="Copperplate Gothic Bold" charset="0"/>
                  <a:cs typeface="Copperplate Gothic Bold" charset="0"/>
                </a:rPr>
                <a:t>AAT</a:t>
              </a:r>
            </a:p>
          </p:txBody>
        </p:sp>
      </p:grpSp>
      <p:sp>
        <p:nvSpPr>
          <p:cNvPr id="34" name="CuadroTexto 25">
            <a:extLst>
              <a:ext uri="{FF2B5EF4-FFF2-40B4-BE49-F238E27FC236}">
                <a16:creationId xmlns:a16="http://schemas.microsoft.com/office/drawing/2014/main" id="{8A5F00A8-CD6E-814E-A4FD-85B3D55D9900}"/>
              </a:ext>
            </a:extLst>
          </p:cNvPr>
          <p:cNvSpPr txBox="1"/>
          <p:nvPr/>
        </p:nvSpPr>
        <p:spPr>
          <a:xfrm>
            <a:off x="3169776" y="5008609"/>
            <a:ext cx="35121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/>
              <a:t>Peter J. Barnes, Nature Reviews 2015</a:t>
            </a:r>
          </a:p>
        </p:txBody>
      </p:sp>
      <p:sp>
        <p:nvSpPr>
          <p:cNvPr id="39" name="CuadroTexto 79"/>
          <p:cNvSpPr txBox="1"/>
          <p:nvPr/>
        </p:nvSpPr>
        <p:spPr>
          <a:xfrm>
            <a:off x="2814720" y="5354023"/>
            <a:ext cx="2468623" cy="1384995"/>
          </a:xfrm>
          <a:prstGeom prst="rect">
            <a:avLst/>
          </a:prstGeom>
          <a:solidFill>
            <a:srgbClr val="C0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MX" sz="2800" dirty="0"/>
              <a:t>4th leading cause of </a:t>
            </a:r>
          </a:p>
          <a:p>
            <a:r>
              <a:rPr lang="es-MX" sz="2800" dirty="0"/>
              <a:t>death </a:t>
            </a:r>
          </a:p>
        </p:txBody>
      </p:sp>
      <p:pic>
        <p:nvPicPr>
          <p:cNvPr id="36" name="Picture 2" descr="Resultado de imagen para mundo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5307" y="5722975"/>
            <a:ext cx="983979" cy="98534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Rectangle 39"/>
          <p:cNvSpPr/>
          <p:nvPr/>
        </p:nvSpPr>
        <p:spPr>
          <a:xfrm>
            <a:off x="521724" y="857520"/>
            <a:ext cx="764946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andara" charset="0"/>
                <a:ea typeface="Candara" charset="0"/>
                <a:cs typeface="Candara" charset="0"/>
              </a:rPr>
              <a:t>COPD is a term used to describe emphysema and bronchitis combination and it is characterized by breathe incapacity (</a:t>
            </a:r>
            <a:r>
              <a:rPr lang="mr-IN" sz="1600" dirty="0">
                <a:solidFill>
                  <a:schemeClr val="bg1">
                    <a:lumMod val="50000"/>
                  </a:schemeClr>
                </a:solidFill>
                <a:latin typeface="Candara" charset="0"/>
                <a:ea typeface="Candara" charset="0"/>
                <a:cs typeface="Candara" charset="0"/>
              </a:rPr>
              <a:t>FEV1/FVC &lt;0.7</a:t>
            </a:r>
            <a:r>
              <a:rPr lang="es-ES" sz="1600" dirty="0">
                <a:solidFill>
                  <a:schemeClr val="bg1">
                    <a:lumMod val="50000"/>
                  </a:schemeClr>
                </a:solidFill>
                <a:latin typeface="Candara" charset="0"/>
                <a:ea typeface="Candara" charset="0"/>
                <a:cs typeface="Candara" charset="0"/>
              </a:rPr>
              <a:t>).</a:t>
            </a:r>
            <a:endParaRPr lang="en-CA" sz="1600" dirty="0">
              <a:solidFill>
                <a:schemeClr val="bg1">
                  <a:lumMod val="50000"/>
                </a:schemeClr>
              </a:solidFill>
              <a:latin typeface="Candara" charset="0"/>
              <a:ea typeface="Candara" charset="0"/>
              <a:cs typeface="Candar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18584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A42F2AD-A2BB-DB46-B628-F6488FFAA473}"/>
              </a:ext>
            </a:extLst>
          </p:cNvPr>
          <p:cNvSpPr txBox="1"/>
          <p:nvPr/>
        </p:nvSpPr>
        <p:spPr>
          <a:xfrm>
            <a:off x="600074" y="308273"/>
            <a:ext cx="794385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/>
              <a:t>Small variation in the PC1 and PC2 may be explained by disease statues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D32F57-8EB2-B34B-983F-F1D0C5053FB9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EAA46B"/>
              </a:clrFrom>
              <a:clrTo>
                <a:srgbClr val="EAA46B">
                  <a:alpha val="0"/>
                </a:srgbClr>
              </a:clrTo>
            </a:clrChange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colorTemperature colorTemp="47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9612" y="1695883"/>
            <a:ext cx="464376" cy="4065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AED0BA2-FA8F-4041-B06D-DFDE9654438D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EAA46B"/>
              </a:clrFrom>
              <a:clrTo>
                <a:srgbClr val="EAA46B">
                  <a:alpha val="0"/>
                </a:srgbClr>
              </a:clrTo>
            </a:clrChange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colorTemperature colorTemp="47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9612" y="2099163"/>
            <a:ext cx="457000" cy="40005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2562964-19F4-4746-9757-044D277A155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0677"/>
          <a:stretch/>
        </p:blipFill>
        <p:spPr>
          <a:xfrm>
            <a:off x="2183059" y="1760550"/>
            <a:ext cx="5340863" cy="476454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837625" y="2188896"/>
            <a:ext cx="19339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>
                <a:solidFill>
                  <a:schemeClr val="bg2">
                    <a:lumMod val="25000"/>
                  </a:schemeClr>
                </a:solidFill>
              </a:rPr>
              <a:t>HEALTHY/HEALTHY</a:t>
            </a:r>
          </a:p>
        </p:txBody>
      </p:sp>
      <p:sp>
        <p:nvSpPr>
          <p:cNvPr id="7" name="Rectangle 6"/>
          <p:cNvSpPr/>
          <p:nvPr/>
        </p:nvSpPr>
        <p:spPr>
          <a:xfrm>
            <a:off x="837625" y="1760550"/>
            <a:ext cx="16993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>
                <a:solidFill>
                  <a:schemeClr val="bg2">
                    <a:lumMod val="25000"/>
                  </a:schemeClr>
                </a:solidFill>
              </a:rPr>
              <a:t>COPD/ HEALTHY</a:t>
            </a:r>
            <a:endParaRPr lang="en-CA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4877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9083FDE-0966-EF4C-807B-91A4A2278A9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6078"/>
          <a:stretch/>
        </p:blipFill>
        <p:spPr>
          <a:xfrm>
            <a:off x="388170" y="1613784"/>
            <a:ext cx="7901308" cy="45718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693B1A4-0D30-6B46-8488-6B5B695B963F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EAA46B"/>
              </a:clrFrom>
              <a:clrTo>
                <a:srgbClr val="EAA46B">
                  <a:alpha val="0"/>
                </a:srgbClr>
              </a:clrTo>
            </a:clrChange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colorTemperature colorTemp="47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26427" y="2116256"/>
            <a:ext cx="423003" cy="3702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BB33B7B-84D6-9D49-9CB1-0C7A87C6C3D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EAA46B"/>
              </a:clrFrom>
              <a:clrTo>
                <a:srgbClr val="EAA46B">
                  <a:alpha val="0"/>
                </a:srgbClr>
              </a:clrTo>
            </a:clrChange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colorTemperature colorTemp="47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08603" y="2119519"/>
            <a:ext cx="423003" cy="37029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27B988F-DF0B-B848-BEBD-78F4FCB8D6FA}"/>
              </a:ext>
            </a:extLst>
          </p:cNvPr>
          <p:cNvSpPr txBox="1"/>
          <p:nvPr/>
        </p:nvSpPr>
        <p:spPr>
          <a:xfrm>
            <a:off x="1841939" y="1769933"/>
            <a:ext cx="81009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dirty="0">
                <a:solidFill>
                  <a:schemeClr val="bg2">
                    <a:lumMod val="25000"/>
                  </a:schemeClr>
                </a:solidFill>
              </a:rPr>
              <a:t>COPD/ HEALTHY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D47F70-C727-674B-9285-32EEA852E7D4}"/>
              </a:ext>
            </a:extLst>
          </p:cNvPr>
          <p:cNvSpPr txBox="1"/>
          <p:nvPr/>
        </p:nvSpPr>
        <p:spPr>
          <a:xfrm>
            <a:off x="1132760" y="1769933"/>
            <a:ext cx="806895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dirty="0">
                <a:solidFill>
                  <a:schemeClr val="bg2">
                    <a:lumMod val="25000"/>
                  </a:schemeClr>
                </a:solidFill>
              </a:rPr>
              <a:t>HEALTHY/HEALTHY</a:t>
            </a:r>
          </a:p>
          <a:p>
            <a:endParaRPr lang="en-CA" sz="1100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225AE2B-A3E6-2E40-B3D9-D619FBE002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0915" y="2504096"/>
            <a:ext cx="1162050" cy="5588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D4D5D44-BC6E-3741-A7E5-41B526379A90}"/>
              </a:ext>
            </a:extLst>
          </p:cNvPr>
          <p:cNvSpPr txBox="1"/>
          <p:nvPr/>
        </p:nvSpPr>
        <p:spPr>
          <a:xfrm>
            <a:off x="862793" y="274807"/>
            <a:ext cx="712188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/>
              <a:t>Differentially expressed genes among COPD patients and healthy individuals </a:t>
            </a:r>
            <a:r>
              <a:rPr lang="en-CA" sz="2800"/>
              <a:t>using t-test</a:t>
            </a:r>
            <a:endParaRPr lang="en-CA" sz="2800" dirty="0"/>
          </a:p>
        </p:txBody>
      </p:sp>
      <p:sp>
        <p:nvSpPr>
          <p:cNvPr id="12" name="Rectangle 11"/>
          <p:cNvSpPr/>
          <p:nvPr/>
        </p:nvSpPr>
        <p:spPr>
          <a:xfrm>
            <a:off x="3728743" y="6145306"/>
            <a:ext cx="19511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>
                <a:solidFill>
                  <a:schemeClr val="bg2">
                    <a:lumMod val="25000"/>
                  </a:schemeClr>
                </a:solidFill>
              </a:rPr>
              <a:t>Log2 (</a:t>
            </a:r>
            <a:r>
              <a:rPr lang="en-CA">
                <a:solidFill>
                  <a:schemeClr val="bg2">
                    <a:lumMod val="25000"/>
                  </a:schemeClr>
                </a:solidFill>
              </a:rPr>
              <a:t>Fold change)</a:t>
            </a:r>
            <a:endParaRPr lang="en-CA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10707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D3AD265-47D9-574A-A02E-194FE1FBD52E}"/>
              </a:ext>
            </a:extLst>
          </p:cNvPr>
          <p:cNvSpPr txBox="1"/>
          <p:nvPr/>
        </p:nvSpPr>
        <p:spPr>
          <a:xfrm>
            <a:off x="600074" y="239743"/>
            <a:ext cx="832961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/>
              <a:t>Signature of 132 genes using individual contrasts group COPD patients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3F5F4F-EEA7-FE4C-85AD-C63146A10E6A}"/>
              </a:ext>
            </a:extLst>
          </p:cNvPr>
          <p:cNvSpPr txBox="1"/>
          <p:nvPr/>
        </p:nvSpPr>
        <p:spPr>
          <a:xfrm>
            <a:off x="6105887" y="6246377"/>
            <a:ext cx="26106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clustergrammer</a:t>
            </a:r>
            <a:endParaRPr lang="en-CA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1595EA4-04A8-6E40-9C85-9013D82C8D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8551"/>
          <a:stretch/>
        </p:blipFill>
        <p:spPr>
          <a:xfrm>
            <a:off x="206237" y="1105307"/>
            <a:ext cx="8309113" cy="5251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2520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3390" y="2376158"/>
            <a:ext cx="4074334" cy="2656530"/>
          </a:xfrm>
          <a:prstGeom prst="rect">
            <a:avLst/>
          </a:prstGeom>
        </p:spPr>
      </p:pic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0" y="2357743"/>
          <a:ext cx="4364202" cy="2693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3642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69336">
                <a:tc>
                  <a:txBody>
                    <a:bodyPr/>
                    <a:lstStyle/>
                    <a:p>
                      <a:pPr algn="r"/>
                      <a:r>
                        <a:rPr lang="en-US" sz="1100" dirty="0">
                          <a:effectLst/>
                        </a:rPr>
                        <a:t>Inflammatory bowel disease (IBD)_Homo sapiens_hsa05321</a:t>
                      </a:r>
                    </a:p>
                  </a:txBody>
                  <a:tcPr marL="127000" marR="127000" marT="38100" marB="381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9336">
                <a:tc>
                  <a:txBody>
                    <a:bodyPr/>
                    <a:lstStyle/>
                    <a:p>
                      <a:pPr algn="r"/>
                      <a:r>
                        <a:rPr lang="en-US" sz="1100" dirty="0">
                          <a:effectLst/>
                        </a:rPr>
                        <a:t>Intestinal immune network for IgA </a:t>
                      </a:r>
                      <a:r>
                        <a:rPr lang="en-US" sz="1100" dirty="0" err="1">
                          <a:effectLst/>
                        </a:rPr>
                        <a:t>production_Homo</a:t>
                      </a:r>
                      <a:r>
                        <a:rPr lang="en-US" sz="1100" dirty="0">
                          <a:effectLst/>
                        </a:rPr>
                        <a:t> sapiens_hsa04672</a:t>
                      </a:r>
                    </a:p>
                  </a:txBody>
                  <a:tcPr marL="127000" marR="127000" marT="38100" marB="381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9336">
                <a:tc>
                  <a:txBody>
                    <a:bodyPr/>
                    <a:lstStyle/>
                    <a:p>
                      <a:pPr algn="r"/>
                      <a:r>
                        <a:rPr lang="en-US" sz="1100" dirty="0" err="1">
                          <a:effectLst/>
                        </a:rPr>
                        <a:t>Leishmaniasis_Homo</a:t>
                      </a:r>
                      <a:r>
                        <a:rPr lang="en-US" sz="1100" dirty="0">
                          <a:effectLst/>
                        </a:rPr>
                        <a:t> sapiens_hsa05140</a:t>
                      </a:r>
                    </a:p>
                  </a:txBody>
                  <a:tcPr marL="127000" marR="127000" marT="38100" marB="381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9336">
                <a:tc>
                  <a:txBody>
                    <a:bodyPr/>
                    <a:lstStyle/>
                    <a:p>
                      <a:pPr algn="r"/>
                      <a:r>
                        <a:rPr lang="en-US" sz="1100" dirty="0">
                          <a:effectLst/>
                        </a:rPr>
                        <a:t>Influenza </a:t>
                      </a:r>
                      <a:r>
                        <a:rPr lang="en-US" sz="1100" dirty="0" err="1">
                          <a:effectLst/>
                        </a:rPr>
                        <a:t>A_Homo</a:t>
                      </a:r>
                      <a:r>
                        <a:rPr lang="en-US" sz="1100" dirty="0">
                          <a:effectLst/>
                        </a:rPr>
                        <a:t> sapiens_hsa05164</a:t>
                      </a:r>
                    </a:p>
                  </a:txBody>
                  <a:tcPr marL="127000" marR="127000" marT="38100" marB="381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9336">
                <a:tc>
                  <a:txBody>
                    <a:bodyPr/>
                    <a:lstStyle/>
                    <a:p>
                      <a:pPr algn="r"/>
                      <a:r>
                        <a:rPr lang="en-US" sz="1100" dirty="0">
                          <a:effectLst/>
                        </a:rPr>
                        <a:t>Rheumatoid </a:t>
                      </a:r>
                      <a:r>
                        <a:rPr lang="en-US" sz="1100" dirty="0" err="1">
                          <a:effectLst/>
                        </a:rPr>
                        <a:t>arthritis_Homo</a:t>
                      </a:r>
                      <a:r>
                        <a:rPr lang="en-US" sz="1100" dirty="0">
                          <a:effectLst/>
                        </a:rPr>
                        <a:t> sapiens_hsa05323</a:t>
                      </a:r>
                    </a:p>
                  </a:txBody>
                  <a:tcPr marL="127000" marR="127000" marT="38100" marB="381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9336">
                <a:tc>
                  <a:txBody>
                    <a:bodyPr/>
                    <a:lstStyle/>
                    <a:p>
                      <a:pPr algn="r"/>
                      <a:r>
                        <a:rPr lang="en-US" sz="1100" dirty="0" err="1">
                          <a:effectLst/>
                        </a:rPr>
                        <a:t>Toxoplasmosis_Homo</a:t>
                      </a:r>
                      <a:r>
                        <a:rPr lang="en-US" sz="1100" dirty="0">
                          <a:effectLst/>
                        </a:rPr>
                        <a:t> sapiens_hsa05145</a:t>
                      </a:r>
                    </a:p>
                  </a:txBody>
                  <a:tcPr marL="127000" marR="127000" marT="38100" marB="381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9336">
                <a:tc>
                  <a:txBody>
                    <a:bodyPr/>
                    <a:lstStyle/>
                    <a:p>
                      <a:pPr algn="r"/>
                      <a:r>
                        <a:rPr lang="en-US" sz="1100" dirty="0">
                          <a:effectLst/>
                        </a:rPr>
                        <a:t>Allograft </a:t>
                      </a:r>
                      <a:r>
                        <a:rPr lang="en-US" sz="1100" dirty="0" err="1">
                          <a:effectLst/>
                        </a:rPr>
                        <a:t>rejection_Homo</a:t>
                      </a:r>
                      <a:r>
                        <a:rPr lang="en-US" sz="1100" dirty="0">
                          <a:effectLst/>
                        </a:rPr>
                        <a:t> sapiens_hsa05330</a:t>
                      </a:r>
                    </a:p>
                  </a:txBody>
                  <a:tcPr marL="127000" marR="127000" marT="38100" marB="381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9336">
                <a:tc>
                  <a:txBody>
                    <a:bodyPr/>
                    <a:lstStyle/>
                    <a:p>
                      <a:pPr algn="r"/>
                      <a:r>
                        <a:rPr lang="en-US" sz="1100" dirty="0" err="1">
                          <a:effectLst/>
                        </a:rPr>
                        <a:t>Asthma_Homo</a:t>
                      </a:r>
                      <a:r>
                        <a:rPr lang="en-US" sz="1100" dirty="0">
                          <a:effectLst/>
                        </a:rPr>
                        <a:t> sapiens_hsa05310</a:t>
                      </a:r>
                    </a:p>
                  </a:txBody>
                  <a:tcPr marL="127000" marR="127000" marT="38100" marB="381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9336">
                <a:tc>
                  <a:txBody>
                    <a:bodyPr/>
                    <a:lstStyle/>
                    <a:p>
                      <a:pPr algn="r"/>
                      <a:r>
                        <a:rPr lang="en-US" sz="1100" dirty="0">
                          <a:effectLst/>
                        </a:rPr>
                        <a:t>Graft-versus-host </a:t>
                      </a:r>
                      <a:r>
                        <a:rPr lang="en-US" sz="1100" dirty="0" err="1">
                          <a:effectLst/>
                        </a:rPr>
                        <a:t>disease_Homo</a:t>
                      </a:r>
                      <a:r>
                        <a:rPr lang="en-US" sz="1100" dirty="0">
                          <a:effectLst/>
                        </a:rPr>
                        <a:t> sapiens_hsa05332</a:t>
                      </a:r>
                    </a:p>
                  </a:txBody>
                  <a:tcPr marL="127000" marR="127000" marT="38100" marB="3810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69336">
                <a:tc>
                  <a:txBody>
                    <a:bodyPr/>
                    <a:lstStyle/>
                    <a:p>
                      <a:pPr algn="r"/>
                      <a:r>
                        <a:rPr lang="en-US" sz="1100" dirty="0">
                          <a:effectLst/>
                        </a:rPr>
                        <a:t>Type I diabetes </a:t>
                      </a:r>
                      <a:r>
                        <a:rPr lang="en-US" sz="1100" dirty="0" err="1">
                          <a:effectLst/>
                        </a:rPr>
                        <a:t>mellitus_Homo</a:t>
                      </a:r>
                      <a:r>
                        <a:rPr lang="en-US" sz="1100" dirty="0">
                          <a:effectLst/>
                        </a:rPr>
                        <a:t> sapiens_hsa04940</a:t>
                      </a:r>
                    </a:p>
                  </a:txBody>
                  <a:tcPr marL="127000" marR="127000" marT="38100" marB="3810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3CA8A294-EC4D-CF4A-85F4-AD19D33CDD59}"/>
              </a:ext>
            </a:extLst>
          </p:cNvPr>
          <p:cNvSpPr txBox="1"/>
          <p:nvPr/>
        </p:nvSpPr>
        <p:spPr>
          <a:xfrm>
            <a:off x="381746" y="268892"/>
            <a:ext cx="794385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/>
              <a:t>Up regulated genes in KEGG pathways are immune related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157" y="1903415"/>
            <a:ext cx="1141809" cy="300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8033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https://www.kegg.jp/tmp/mark_pathway154094734165077/hsa0532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5383" y="237878"/>
            <a:ext cx="5988432" cy="648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4290616" y="318254"/>
            <a:ext cx="33516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Inflammatory bowel disease (IBD)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910" y="237878"/>
            <a:ext cx="497961" cy="324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1293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4202" y="2209153"/>
            <a:ext cx="4521988" cy="2774327"/>
          </a:xfrm>
          <a:prstGeom prst="rect">
            <a:avLst/>
          </a:prstGeom>
        </p:spPr>
      </p:pic>
      <p:graphicFrame>
        <p:nvGraphicFramePr>
          <p:cNvPr id="9" name="Table 8"/>
          <p:cNvGraphicFramePr>
            <a:graphicFrameLocks noGrp="1"/>
          </p:cNvGraphicFramePr>
          <p:nvPr>
            <p:extLst/>
          </p:nvPr>
        </p:nvGraphicFramePr>
        <p:xfrm>
          <a:off x="160021" y="2244221"/>
          <a:ext cx="4103370" cy="270419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41033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0419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Aminoacyl-</a:t>
                      </a:r>
                      <a:r>
                        <a:rPr lang="en-US" sz="1100" u="none" strike="noStrike" dirty="0" err="1">
                          <a:effectLst/>
                        </a:rPr>
                        <a:t>tRNA</a:t>
                      </a:r>
                      <a:r>
                        <a:rPr lang="en-US" sz="1100" u="none" strike="noStrike" dirty="0">
                          <a:effectLst/>
                        </a:rPr>
                        <a:t> </a:t>
                      </a:r>
                      <a:r>
                        <a:rPr lang="en-US" sz="1100" u="none" strike="noStrike" dirty="0" err="1">
                          <a:effectLst/>
                        </a:rPr>
                        <a:t>biosynthesis_Homo</a:t>
                      </a:r>
                      <a:r>
                        <a:rPr lang="en-US" sz="1100" u="none" strike="noStrike" dirty="0">
                          <a:effectLst/>
                        </a:rPr>
                        <a:t> sapiens_hsa00970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</a:endParaRPr>
                    </a:p>
                  </a:txBody>
                  <a:tcPr marL="4139" marR="4139" marT="12418" marB="12418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0419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Focal </a:t>
                      </a:r>
                      <a:r>
                        <a:rPr lang="en-US" sz="1100" u="none" strike="noStrike" dirty="0" err="1">
                          <a:effectLst/>
                        </a:rPr>
                        <a:t>adhesion_Homo</a:t>
                      </a:r>
                      <a:r>
                        <a:rPr lang="en-US" sz="1100" u="none" strike="noStrike" dirty="0">
                          <a:effectLst/>
                        </a:rPr>
                        <a:t> sapiens_hsa04510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</a:endParaRPr>
                    </a:p>
                  </a:txBody>
                  <a:tcPr marL="4139" marR="4139" marT="12418" marB="12418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0419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Aldosterone-regulated sodium </a:t>
                      </a:r>
                      <a:r>
                        <a:rPr lang="en-US" sz="1100" u="none" strike="noStrike" dirty="0" err="1">
                          <a:effectLst/>
                        </a:rPr>
                        <a:t>reabsorption_Homo</a:t>
                      </a:r>
                      <a:r>
                        <a:rPr lang="en-US" sz="1100" u="none" strike="noStrike" dirty="0">
                          <a:effectLst/>
                        </a:rPr>
                        <a:t> sapiens_hsa04960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</a:endParaRPr>
                    </a:p>
                  </a:txBody>
                  <a:tcPr marL="4139" marR="4139" marT="12418" marB="12418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0419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 err="1">
                          <a:effectLst/>
                        </a:rPr>
                        <a:t>Amoebiasis_Homo</a:t>
                      </a:r>
                      <a:r>
                        <a:rPr lang="en-US" sz="1100" u="none" strike="noStrike" dirty="0">
                          <a:effectLst/>
                        </a:rPr>
                        <a:t> sapiens_hsa05146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</a:endParaRPr>
                    </a:p>
                  </a:txBody>
                  <a:tcPr marL="4139" marR="4139" marT="12418" marB="12418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0419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 err="1">
                          <a:effectLst/>
                        </a:rPr>
                        <a:t>Toxoplasmosis_Homo</a:t>
                      </a:r>
                      <a:r>
                        <a:rPr lang="en-US" sz="1100" u="none" strike="noStrike" dirty="0">
                          <a:effectLst/>
                        </a:rPr>
                        <a:t> sapiens_hsa05145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</a:endParaRPr>
                    </a:p>
                  </a:txBody>
                  <a:tcPr marL="4139" marR="4139" marT="12418" marB="12418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0419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 err="1">
                          <a:effectLst/>
                        </a:rPr>
                        <a:t>Neurotrophin</a:t>
                      </a:r>
                      <a:r>
                        <a:rPr lang="en-US" sz="1100" u="none" strike="noStrike" dirty="0">
                          <a:effectLst/>
                        </a:rPr>
                        <a:t> signaling </a:t>
                      </a:r>
                      <a:r>
                        <a:rPr lang="en-US" sz="1100" u="none" strike="noStrike" dirty="0" err="1">
                          <a:effectLst/>
                        </a:rPr>
                        <a:t>pathway_Homo</a:t>
                      </a:r>
                      <a:r>
                        <a:rPr lang="en-US" sz="1100" u="none" strike="noStrike" dirty="0">
                          <a:effectLst/>
                        </a:rPr>
                        <a:t> sapiens_hsa04722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</a:endParaRPr>
                    </a:p>
                  </a:txBody>
                  <a:tcPr marL="4139" marR="4139" marT="12418" marB="12418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0419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 err="1">
                          <a:effectLst/>
                        </a:rPr>
                        <a:t>mTOR</a:t>
                      </a:r>
                      <a:r>
                        <a:rPr lang="en-US" sz="1100" u="none" strike="noStrike" dirty="0">
                          <a:effectLst/>
                        </a:rPr>
                        <a:t> signaling </a:t>
                      </a:r>
                      <a:r>
                        <a:rPr lang="en-US" sz="1100" u="none" strike="noStrike" dirty="0" err="1">
                          <a:effectLst/>
                        </a:rPr>
                        <a:t>pathway_Homo</a:t>
                      </a:r>
                      <a:r>
                        <a:rPr lang="en-US" sz="1100" u="none" strike="noStrike" dirty="0">
                          <a:effectLst/>
                        </a:rPr>
                        <a:t> sapiens_hsa04150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</a:endParaRPr>
                    </a:p>
                  </a:txBody>
                  <a:tcPr marL="4139" marR="4139" marT="12418" marB="12418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0419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PI3K-Akt signaling </a:t>
                      </a:r>
                      <a:r>
                        <a:rPr lang="en-US" sz="1100" u="none" strike="noStrike" dirty="0" err="1">
                          <a:effectLst/>
                        </a:rPr>
                        <a:t>pathway_Homo</a:t>
                      </a:r>
                      <a:r>
                        <a:rPr lang="en-US" sz="1100" u="none" strike="noStrike" dirty="0">
                          <a:effectLst/>
                        </a:rPr>
                        <a:t> sapiens_hsa04151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</a:endParaRPr>
                    </a:p>
                  </a:txBody>
                  <a:tcPr marL="4139" marR="4139" marT="12418" marB="12418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0419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Thyroid hormone </a:t>
                      </a:r>
                      <a:r>
                        <a:rPr lang="en-US" sz="1100" u="none" strike="noStrike" dirty="0" err="1">
                          <a:effectLst/>
                        </a:rPr>
                        <a:t>synthesis_Homo</a:t>
                      </a:r>
                      <a:r>
                        <a:rPr lang="en-US" sz="1100" u="none" strike="noStrike" dirty="0">
                          <a:effectLst/>
                        </a:rPr>
                        <a:t> sapiens_hsa04918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</a:endParaRPr>
                    </a:p>
                  </a:txBody>
                  <a:tcPr marL="4139" marR="4139" marT="12418" marB="12418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70419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Small cell lung </a:t>
                      </a:r>
                      <a:r>
                        <a:rPr lang="en-US" sz="1100" u="none" strike="noStrike" dirty="0" err="1">
                          <a:effectLst/>
                        </a:rPr>
                        <a:t>cancer_Homo</a:t>
                      </a:r>
                      <a:r>
                        <a:rPr lang="en-US" sz="1100" u="none" strike="noStrike" dirty="0">
                          <a:effectLst/>
                        </a:rPr>
                        <a:t> sapiens_hsa05222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</a:endParaRPr>
                    </a:p>
                  </a:txBody>
                  <a:tcPr marL="4139" marR="4139" marT="12418" marB="12418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3CA8A294-EC4D-CF4A-85F4-AD19D33CDD59}"/>
              </a:ext>
            </a:extLst>
          </p:cNvPr>
          <p:cNvSpPr txBox="1"/>
          <p:nvPr/>
        </p:nvSpPr>
        <p:spPr>
          <a:xfrm>
            <a:off x="381746" y="268892"/>
            <a:ext cx="794385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/>
              <a:t>Down regulated genes in KEGG pathways are related with biosynthesis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157" y="1903415"/>
            <a:ext cx="1141809" cy="300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2806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https://www.kegg.jp/tmp/mark_pathway154094664015051/hsa0097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7844" y="237878"/>
            <a:ext cx="5458806" cy="648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910" y="237878"/>
            <a:ext cx="497961" cy="32475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290616" y="318254"/>
            <a:ext cx="28055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Aminoacyl-</a:t>
            </a:r>
            <a:r>
              <a:rPr lang="en-US" dirty="0" err="1"/>
              <a:t>tRNA</a:t>
            </a:r>
            <a:r>
              <a:rPr lang="en-US" dirty="0"/>
              <a:t> </a:t>
            </a:r>
            <a:r>
              <a:rPr lang="en-US"/>
              <a:t>biosythesis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21109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5AD35C74-23C5-B548-BB6B-9AE33E6FCC99}"/>
              </a:ext>
            </a:extLst>
          </p:cNvPr>
          <p:cNvSpPr/>
          <p:nvPr/>
        </p:nvSpPr>
        <p:spPr>
          <a:xfrm>
            <a:off x="6872229" y="3441522"/>
            <a:ext cx="2177690" cy="1014217"/>
          </a:xfrm>
          <a:prstGeom prst="roundRect">
            <a:avLst>
              <a:gd name="adj" fmla="val 12049"/>
            </a:avLst>
          </a:prstGeom>
          <a:solidFill>
            <a:srgbClr val="CBAE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E1DB2B1B-84D4-664E-9942-1041323EC896}"/>
              </a:ext>
            </a:extLst>
          </p:cNvPr>
          <p:cNvSpPr/>
          <p:nvPr/>
        </p:nvSpPr>
        <p:spPr>
          <a:xfrm>
            <a:off x="6876229" y="974925"/>
            <a:ext cx="2177690" cy="2279827"/>
          </a:xfrm>
          <a:prstGeom prst="roundRect">
            <a:avLst>
              <a:gd name="adj" fmla="val 12049"/>
            </a:avLst>
          </a:prstGeom>
          <a:solidFill>
            <a:srgbClr val="B5D7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C7582A50-16A3-EC43-A972-089AE8118951}"/>
              </a:ext>
            </a:extLst>
          </p:cNvPr>
          <p:cNvSpPr/>
          <p:nvPr/>
        </p:nvSpPr>
        <p:spPr>
          <a:xfrm>
            <a:off x="2965527" y="968453"/>
            <a:ext cx="3833229" cy="4996815"/>
          </a:xfrm>
          <a:prstGeom prst="roundRect">
            <a:avLst>
              <a:gd name="adj" fmla="val 12049"/>
            </a:avLst>
          </a:prstGeom>
          <a:solidFill>
            <a:srgbClr val="2491B4">
              <a:alpha val="5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CEBDA752-0995-5841-A8A3-30D502D4B0CF}"/>
              </a:ext>
            </a:extLst>
          </p:cNvPr>
          <p:cNvSpPr/>
          <p:nvPr/>
        </p:nvSpPr>
        <p:spPr>
          <a:xfrm>
            <a:off x="211016" y="974923"/>
            <a:ext cx="2629286" cy="5200304"/>
          </a:xfrm>
          <a:prstGeom prst="roundRect">
            <a:avLst>
              <a:gd name="adj" fmla="val 12049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B598616-0E26-8C40-9578-FFE83BFD3EE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425" t="13481" r="8201" b="17980"/>
          <a:stretch/>
        </p:blipFill>
        <p:spPr>
          <a:xfrm>
            <a:off x="464235" y="1392704"/>
            <a:ext cx="886264" cy="116986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D555439-CFFB-D64F-810D-0C908A35B902}"/>
              </a:ext>
            </a:extLst>
          </p:cNvPr>
          <p:cNvSpPr/>
          <p:nvPr/>
        </p:nvSpPr>
        <p:spPr>
          <a:xfrm>
            <a:off x="350936" y="2562573"/>
            <a:ext cx="110479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400" dirty="0"/>
              <a:t>Julio </a:t>
            </a:r>
            <a:r>
              <a:rPr lang="en-CA" sz="1400" dirty="0" err="1"/>
              <a:t>Collado</a:t>
            </a:r>
            <a:endParaRPr lang="en-CA" sz="1400" dirty="0"/>
          </a:p>
        </p:txBody>
      </p:sp>
      <p:pic>
        <p:nvPicPr>
          <p:cNvPr id="4" name="AleMedina.jpg">
            <a:extLst>
              <a:ext uri="{FF2B5EF4-FFF2-40B4-BE49-F238E27FC236}">
                <a16:creationId xmlns:a16="http://schemas.microsoft.com/office/drawing/2014/main" id="{AFCF08AF-524E-A24C-8F93-853AAD7816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/>
          </a:blip>
          <a:srcRect l="18028" t="1514" r="9417" b="1514"/>
          <a:stretch>
            <a:fillRect/>
          </a:stretch>
        </p:blipFill>
        <p:spPr>
          <a:xfrm>
            <a:off x="1674813" y="1392702"/>
            <a:ext cx="879676" cy="117572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5" name="Shape 139">
            <a:extLst>
              <a:ext uri="{FF2B5EF4-FFF2-40B4-BE49-F238E27FC236}">
                <a16:creationId xmlns:a16="http://schemas.microsoft.com/office/drawing/2014/main" id="{A5655074-0633-FC40-B08C-9173AFD02851}"/>
              </a:ext>
            </a:extLst>
          </p:cNvPr>
          <p:cNvSpPr/>
          <p:nvPr/>
        </p:nvSpPr>
        <p:spPr>
          <a:xfrm>
            <a:off x="1460721" y="2587708"/>
            <a:ext cx="1373326" cy="2875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1900"/>
            </a:lvl1pPr>
          </a:lstStyle>
          <a:p>
            <a:r>
              <a:rPr sz="1400" dirty="0"/>
              <a:t>Alejandra Medina</a:t>
            </a:r>
          </a:p>
        </p:txBody>
      </p:sp>
      <p:pic>
        <p:nvPicPr>
          <p:cNvPr id="6" name="pasted-image.png">
            <a:extLst>
              <a:ext uri="{FF2B5EF4-FFF2-40B4-BE49-F238E27FC236}">
                <a16:creationId xmlns:a16="http://schemas.microsoft.com/office/drawing/2014/main" id="{131844DA-2861-2B47-9808-6165063011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/>
          </a:blip>
          <a:srcRect l="12589" r="12589"/>
          <a:stretch>
            <a:fillRect/>
          </a:stretch>
        </p:blipFill>
        <p:spPr>
          <a:xfrm>
            <a:off x="1655206" y="2983736"/>
            <a:ext cx="899285" cy="120192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7" name="Shape 140">
            <a:extLst>
              <a:ext uri="{FF2B5EF4-FFF2-40B4-BE49-F238E27FC236}">
                <a16:creationId xmlns:a16="http://schemas.microsoft.com/office/drawing/2014/main" id="{227B2F05-06C6-054D-BA80-7D0CA62D8768}"/>
              </a:ext>
            </a:extLst>
          </p:cNvPr>
          <p:cNvSpPr/>
          <p:nvPr/>
        </p:nvSpPr>
        <p:spPr>
          <a:xfrm>
            <a:off x="1607654" y="4150327"/>
            <a:ext cx="1079463" cy="2875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1900"/>
            </a:lvl1pPr>
          </a:lstStyle>
          <a:p>
            <a:r>
              <a:rPr sz="1400" dirty="0" err="1"/>
              <a:t>Yalbi</a:t>
            </a:r>
            <a:r>
              <a:rPr sz="1400" dirty="0"/>
              <a:t> Balderas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0ACECB0-E16F-B446-9255-43C96FD4485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6189" t="6584" r="16769" b="30425"/>
          <a:stretch/>
        </p:blipFill>
        <p:spPr>
          <a:xfrm>
            <a:off x="464235" y="2944713"/>
            <a:ext cx="941778" cy="127997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B7061A0-B926-6549-824D-0D2E425777F6}"/>
              </a:ext>
            </a:extLst>
          </p:cNvPr>
          <p:cNvSpPr/>
          <p:nvPr/>
        </p:nvSpPr>
        <p:spPr>
          <a:xfrm>
            <a:off x="324931" y="4185666"/>
            <a:ext cx="128272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400" dirty="0" err="1"/>
              <a:t>Moisés</a:t>
            </a:r>
            <a:r>
              <a:rPr lang="en-CA" sz="1400" dirty="0"/>
              <a:t> Selman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EAC31D5-48AA-1747-936A-40B55B1E7E5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4146" t="-120" r="8109"/>
          <a:stretch/>
        </p:blipFill>
        <p:spPr>
          <a:xfrm>
            <a:off x="406135" y="4659383"/>
            <a:ext cx="991894" cy="114443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BCD1104-4AD7-BA44-8B6D-DC6E9FB7CD65}"/>
              </a:ext>
            </a:extLst>
          </p:cNvPr>
          <p:cNvSpPr/>
          <p:nvPr/>
        </p:nvSpPr>
        <p:spPr>
          <a:xfrm>
            <a:off x="359553" y="5775686"/>
            <a:ext cx="107446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400" dirty="0"/>
              <a:t>Annie Pardo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1493446-C3D2-BF4D-94FF-BCECA7A03E5A}"/>
              </a:ext>
            </a:extLst>
          </p:cNvPr>
          <p:cNvSpPr/>
          <p:nvPr/>
        </p:nvSpPr>
        <p:spPr>
          <a:xfrm>
            <a:off x="746269" y="974923"/>
            <a:ext cx="122963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2000" dirty="0" err="1"/>
              <a:t>Profesors</a:t>
            </a:r>
            <a:r>
              <a:rPr lang="en-CA" sz="2000" dirty="0"/>
              <a:t>: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9CFABE2-F029-434D-BCF2-C0B370E6DB3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7778" t="1297" r="1389" b="13148"/>
          <a:stretch/>
        </p:blipFill>
        <p:spPr>
          <a:xfrm>
            <a:off x="3128052" y="1375035"/>
            <a:ext cx="3514482" cy="248270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8B817CB-BDB0-5742-9B04-92BB2AC92C7A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44660" t="21635" r="44154" b="44287"/>
          <a:stretch/>
        </p:blipFill>
        <p:spPr>
          <a:xfrm>
            <a:off x="5297060" y="4180685"/>
            <a:ext cx="1023708" cy="1196792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C33F9E44-46A2-B84D-B276-0AA33E5BD586}"/>
              </a:ext>
            </a:extLst>
          </p:cNvPr>
          <p:cNvSpPr/>
          <p:nvPr/>
        </p:nvSpPr>
        <p:spPr>
          <a:xfrm>
            <a:off x="4066482" y="968452"/>
            <a:ext cx="156196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2000" dirty="0" err="1"/>
              <a:t>RegGenoLab</a:t>
            </a:r>
            <a:r>
              <a:rPr lang="en-CA" sz="2000" dirty="0"/>
              <a:t>:</a:t>
            </a:r>
          </a:p>
        </p:txBody>
      </p:sp>
      <p:pic>
        <p:nvPicPr>
          <p:cNvPr id="21" name="logo_CCG_color-01.jpg">
            <a:extLst>
              <a:ext uri="{FF2B5EF4-FFF2-40B4-BE49-F238E27FC236}">
                <a16:creationId xmlns:a16="http://schemas.microsoft.com/office/drawing/2014/main" id="{EFD50676-E77B-1C43-9076-2A289A68E6F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4141507" y="6175227"/>
            <a:ext cx="1202554" cy="498878"/>
          </a:xfrm>
          <a:prstGeom prst="rect">
            <a:avLst/>
          </a:prstGeom>
          <a:ln w="12700">
            <a:miter lim="400000"/>
          </a:ln>
        </p:spPr>
      </p:pic>
      <p:pic>
        <p:nvPicPr>
          <p:cNvPr id="22" name="Screen Shot 2016-12-08 at 7.22.25.png">
            <a:extLst>
              <a:ext uri="{FF2B5EF4-FFF2-40B4-BE49-F238E27FC236}">
                <a16:creationId xmlns:a16="http://schemas.microsoft.com/office/drawing/2014/main" id="{3B02408C-52AE-464F-A86B-D045F1E55D9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5638066" y="6113787"/>
            <a:ext cx="1304472" cy="621758"/>
          </a:xfrm>
          <a:prstGeom prst="rect">
            <a:avLst/>
          </a:prstGeom>
          <a:ln w="12700">
            <a:miter lim="400000"/>
          </a:ln>
        </p:spPr>
      </p:pic>
      <p:pic>
        <p:nvPicPr>
          <p:cNvPr id="23" name="Screen Shot 2016-12-08 at 8.36.09.png">
            <a:extLst>
              <a:ext uri="{FF2B5EF4-FFF2-40B4-BE49-F238E27FC236}">
                <a16:creationId xmlns:a16="http://schemas.microsoft.com/office/drawing/2014/main" id="{719F44AC-CE7D-6741-8BF0-219B1A71DC6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/>
          </a:blip>
          <a:srcRect l="6295" r="6295"/>
          <a:stretch>
            <a:fillRect/>
          </a:stretch>
        </p:blipFill>
        <p:spPr>
          <a:xfrm>
            <a:off x="7236543" y="6117952"/>
            <a:ext cx="500856" cy="55615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4" name="Grupo 6">
            <a:extLst>
              <a:ext uri="{FF2B5EF4-FFF2-40B4-BE49-F238E27FC236}">
                <a16:creationId xmlns:a16="http://schemas.microsoft.com/office/drawing/2014/main" id="{91C32DE6-C125-E74D-8058-6BB29A4629E3}"/>
              </a:ext>
            </a:extLst>
          </p:cNvPr>
          <p:cNvGrpSpPr/>
          <p:nvPr/>
        </p:nvGrpSpPr>
        <p:grpSpPr>
          <a:xfrm>
            <a:off x="8031406" y="5703436"/>
            <a:ext cx="951075" cy="970671"/>
            <a:chOff x="3763298" y="530941"/>
            <a:chExt cx="1909916" cy="1769810"/>
          </a:xfrm>
        </p:grpSpPr>
        <p:pic>
          <p:nvPicPr>
            <p:cNvPr id="25" name="Imagen 3">
              <a:extLst>
                <a:ext uri="{FF2B5EF4-FFF2-40B4-BE49-F238E27FC236}">
                  <a16:creationId xmlns:a16="http://schemas.microsoft.com/office/drawing/2014/main" id="{9C0C389F-0255-EA42-A6BA-AB07CB6C7B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rcRect l="1586" t="83669" r="2229" b="1586"/>
            <a:stretch/>
          </p:blipFill>
          <p:spPr>
            <a:xfrm>
              <a:off x="3841954" y="2025448"/>
              <a:ext cx="1795875" cy="275303"/>
            </a:xfrm>
            <a:prstGeom prst="rect">
              <a:avLst/>
            </a:prstGeom>
          </p:spPr>
        </p:pic>
        <p:pic>
          <p:nvPicPr>
            <p:cNvPr id="26" name="Imagen 5">
              <a:extLst>
                <a:ext uri="{FF2B5EF4-FFF2-40B4-BE49-F238E27FC236}">
                  <a16:creationId xmlns:a16="http://schemas.microsoft.com/office/drawing/2014/main" id="{845F6580-33C6-9D4F-BFE3-82382787DD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10000" b="92222" l="0" r="93939"/>
                      </a14:imgEffect>
                    </a14:imgLayer>
                  </a14:imgProps>
                </a:ext>
              </a:extLst>
            </a:blip>
            <a:srcRect t="8867" r="5359" b="22801"/>
            <a:stretch/>
          </p:blipFill>
          <p:spPr>
            <a:xfrm>
              <a:off x="3763298" y="530941"/>
              <a:ext cx="1909916" cy="1504336"/>
            </a:xfrm>
            <a:prstGeom prst="rect">
              <a:avLst/>
            </a:prstGeom>
          </p:spPr>
        </p:pic>
      </p:grpSp>
      <p:pic>
        <p:nvPicPr>
          <p:cNvPr id="27" name="Imagen 13">
            <a:extLst>
              <a:ext uri="{FF2B5EF4-FFF2-40B4-BE49-F238E27FC236}">
                <a16:creationId xmlns:a16="http://schemas.microsoft.com/office/drawing/2014/main" id="{511F44CE-FA2B-F440-9AD0-1AECC0B6556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173477" y="6026229"/>
            <a:ext cx="681207" cy="814499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9CB36EBF-224F-6C4F-8F57-73AAB0CE7E0E}"/>
              </a:ext>
            </a:extLst>
          </p:cNvPr>
          <p:cNvSpPr/>
          <p:nvPr/>
        </p:nvSpPr>
        <p:spPr>
          <a:xfrm>
            <a:off x="3278939" y="3906221"/>
            <a:ext cx="226908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dirty="0"/>
              <a:t>Marisol Álvarez</a:t>
            </a:r>
          </a:p>
          <a:p>
            <a:r>
              <a:rPr lang="en-CA" dirty="0"/>
              <a:t>Lucía Morales</a:t>
            </a:r>
          </a:p>
          <a:p>
            <a:r>
              <a:rPr lang="en-CA" dirty="0"/>
              <a:t>Karen </a:t>
            </a:r>
            <a:r>
              <a:rPr lang="en-CA" dirty="0" err="1"/>
              <a:t>Núñez</a:t>
            </a:r>
            <a:r>
              <a:rPr lang="en-CA" dirty="0"/>
              <a:t> </a:t>
            </a:r>
          </a:p>
          <a:p>
            <a:r>
              <a:rPr lang="en-CA" dirty="0"/>
              <a:t>Walter Santana</a:t>
            </a:r>
          </a:p>
          <a:p>
            <a:r>
              <a:rPr lang="en-CA" dirty="0"/>
              <a:t>Mónica Padilla</a:t>
            </a:r>
          </a:p>
          <a:p>
            <a:r>
              <a:rPr lang="en-CA" dirty="0"/>
              <a:t>Aldo Hernández</a:t>
            </a:r>
          </a:p>
          <a:p>
            <a:r>
              <a:rPr lang="es-ES" dirty="0"/>
              <a:t>Aníbal Rivera</a:t>
            </a:r>
          </a:p>
          <a:p>
            <a:endParaRPr lang="en-CA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18E495A-28C2-2C4D-9719-B23ECBF9E5A5}"/>
              </a:ext>
            </a:extLst>
          </p:cNvPr>
          <p:cNvSpPr/>
          <p:nvPr/>
        </p:nvSpPr>
        <p:spPr>
          <a:xfrm>
            <a:off x="7053087" y="1392702"/>
            <a:ext cx="1911773" cy="18620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u="sng" dirty="0" err="1"/>
              <a:t>Bioinformáticos</a:t>
            </a:r>
            <a:r>
              <a:rPr lang="en-CA" u="sng" dirty="0"/>
              <a:t>: </a:t>
            </a:r>
          </a:p>
          <a:p>
            <a:r>
              <a:rPr lang="en-CA" dirty="0"/>
              <a:t>Alejandra Zayas</a:t>
            </a:r>
          </a:p>
          <a:p>
            <a:r>
              <a:rPr lang="en-CA" dirty="0"/>
              <a:t>Orlando </a:t>
            </a:r>
            <a:r>
              <a:rPr lang="en-CA" dirty="0" err="1"/>
              <a:t>Santillán</a:t>
            </a:r>
            <a:endParaRPr lang="en-CA" dirty="0"/>
          </a:p>
          <a:p>
            <a:endParaRPr lang="en-CA" sz="400" dirty="0"/>
          </a:p>
          <a:p>
            <a:r>
              <a:rPr lang="en-CA" u="sng" dirty="0" err="1"/>
              <a:t>Curadores</a:t>
            </a:r>
            <a:r>
              <a:rPr lang="en-CA" u="sng" dirty="0"/>
              <a:t>:</a:t>
            </a:r>
          </a:p>
          <a:p>
            <a:r>
              <a:rPr lang="en-CA" dirty="0"/>
              <a:t>Mariel Maldonado</a:t>
            </a:r>
          </a:p>
          <a:p>
            <a:r>
              <a:rPr lang="en-CA" dirty="0"/>
              <a:t>Adrián Medina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5C65725-C225-6348-9D3F-6894C421CC29}"/>
              </a:ext>
            </a:extLst>
          </p:cNvPr>
          <p:cNvSpPr/>
          <p:nvPr/>
        </p:nvSpPr>
        <p:spPr>
          <a:xfrm>
            <a:off x="6879836" y="992592"/>
            <a:ext cx="19137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2000" dirty="0" err="1"/>
              <a:t>Fronteras</a:t>
            </a:r>
            <a:r>
              <a:rPr lang="en-CA" sz="2000" dirty="0"/>
              <a:t> group: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406F2C9-4A87-BC4C-901E-A32DE5B9C4CE}"/>
              </a:ext>
            </a:extLst>
          </p:cNvPr>
          <p:cNvSpPr/>
          <p:nvPr/>
        </p:nvSpPr>
        <p:spPr>
          <a:xfrm>
            <a:off x="7028451" y="3484384"/>
            <a:ext cx="185550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u="sng" dirty="0"/>
              <a:t>FEM:</a:t>
            </a:r>
            <a:endParaRPr lang="en-CA" dirty="0"/>
          </a:p>
          <a:p>
            <a:r>
              <a:rPr lang="en-CA" dirty="0"/>
              <a:t>Marco Moretto</a:t>
            </a:r>
          </a:p>
          <a:p>
            <a:r>
              <a:rPr lang="en-CA" dirty="0"/>
              <a:t>Kristof </a:t>
            </a:r>
            <a:r>
              <a:rPr lang="en-CA" dirty="0" err="1"/>
              <a:t>Engelen</a:t>
            </a:r>
            <a:endParaRPr lang="en-CA" dirty="0"/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991FAA73-B136-1242-8DB8-402FB8B5FE3F}"/>
              </a:ext>
            </a:extLst>
          </p:cNvPr>
          <p:cNvSpPr/>
          <p:nvPr/>
        </p:nvSpPr>
        <p:spPr>
          <a:xfrm>
            <a:off x="6869359" y="4623816"/>
            <a:ext cx="2177690" cy="955282"/>
          </a:xfrm>
          <a:prstGeom prst="roundRect">
            <a:avLst>
              <a:gd name="adj" fmla="val 12049"/>
            </a:avLst>
          </a:prstGeom>
          <a:solidFill>
            <a:srgbClr val="D786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04790ED-443C-8949-BEA5-251B65E6FF27}"/>
              </a:ext>
            </a:extLst>
          </p:cNvPr>
          <p:cNvSpPr/>
          <p:nvPr/>
        </p:nvSpPr>
        <p:spPr>
          <a:xfrm>
            <a:off x="7051381" y="4634502"/>
            <a:ext cx="178048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u="sng" dirty="0"/>
              <a:t>IT</a:t>
            </a:r>
          </a:p>
          <a:p>
            <a:r>
              <a:rPr lang="en-CA" dirty="0"/>
              <a:t>Luis A. Aguilar</a:t>
            </a:r>
          </a:p>
          <a:p>
            <a:r>
              <a:rPr lang="en-CA" dirty="0"/>
              <a:t>Jair García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37F6824-AD7D-EE44-AB2C-5C78709F20B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199663" y="6200364"/>
            <a:ext cx="634384" cy="54195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A98DCE5-D077-754C-86A9-FF3627263118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455728" y="6244999"/>
            <a:ext cx="526931" cy="501649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DD4D5D44-BC6E-3741-A7E5-41B526379A90}"/>
              </a:ext>
            </a:extLst>
          </p:cNvPr>
          <p:cNvSpPr txBox="1"/>
          <p:nvPr/>
        </p:nvSpPr>
        <p:spPr>
          <a:xfrm>
            <a:off x="862793" y="274805"/>
            <a:ext cx="71218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 err="1"/>
              <a:t>Aknowledgements</a:t>
            </a:r>
            <a:endParaRPr lang="en-CA" sz="2800" dirty="0"/>
          </a:p>
        </p:txBody>
      </p:sp>
    </p:spTree>
    <p:extLst>
      <p:ext uri="{BB962C8B-B14F-4D97-AF65-F5344CB8AC3E}">
        <p14:creationId xmlns:p14="http://schemas.microsoft.com/office/powerpoint/2010/main" val="31432681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rapezoid 20"/>
          <p:cNvSpPr/>
          <p:nvPr/>
        </p:nvSpPr>
        <p:spPr>
          <a:xfrm rot="5400000">
            <a:off x="4620148" y="2387028"/>
            <a:ext cx="1702603" cy="1390479"/>
          </a:xfrm>
          <a:prstGeom prst="trapezoid">
            <a:avLst>
              <a:gd name="adj" fmla="val 45247"/>
            </a:avLst>
          </a:prstGeom>
          <a:gradFill>
            <a:gsLst>
              <a:gs pos="31000">
                <a:srgbClr val="DBE6F0"/>
              </a:gs>
              <a:gs pos="0">
                <a:schemeClr val="bg1"/>
              </a:gs>
              <a:gs pos="66000">
                <a:srgbClr val="B7CCE0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Right Arrow 21"/>
          <p:cNvSpPr/>
          <p:nvPr/>
        </p:nvSpPr>
        <p:spPr>
          <a:xfrm>
            <a:off x="5711600" y="2619442"/>
            <a:ext cx="945711" cy="920824"/>
          </a:xfrm>
          <a:prstGeom prst="rightArrow">
            <a:avLst/>
          </a:prstGeom>
          <a:solidFill>
            <a:srgbClr val="B7CC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Trapezoid 10"/>
          <p:cNvSpPr/>
          <p:nvPr/>
        </p:nvSpPr>
        <p:spPr>
          <a:xfrm rot="5400000">
            <a:off x="1071969" y="2406708"/>
            <a:ext cx="1702603" cy="1390479"/>
          </a:xfrm>
          <a:prstGeom prst="trapezoid">
            <a:avLst>
              <a:gd name="adj" fmla="val 45247"/>
            </a:avLst>
          </a:prstGeom>
          <a:gradFill flip="none" rotWithShape="1">
            <a:gsLst>
              <a:gs pos="0">
                <a:schemeClr val="bg1"/>
              </a:gs>
              <a:gs pos="71000">
                <a:schemeClr val="bg1">
                  <a:lumMod val="7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A8A294-EC4D-CF4A-85F4-AD19D33CDD59}"/>
              </a:ext>
            </a:extLst>
          </p:cNvPr>
          <p:cNvSpPr txBox="1"/>
          <p:nvPr/>
        </p:nvSpPr>
        <p:spPr>
          <a:xfrm>
            <a:off x="381746" y="268892"/>
            <a:ext cx="79438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/>
              <a:t>Strategy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1A86384-045F-654E-9522-BE8C43E3C000}"/>
              </a:ext>
            </a:extLst>
          </p:cNvPr>
          <p:cNvSpPr txBox="1"/>
          <p:nvPr/>
        </p:nvSpPr>
        <p:spPr>
          <a:xfrm>
            <a:off x="3233824" y="1482289"/>
            <a:ext cx="20170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Compendium </a:t>
            </a:r>
          </a:p>
        </p:txBody>
      </p:sp>
      <p:pic>
        <p:nvPicPr>
          <p:cNvPr id="1026" name="Picture 2" descr="esultado de imagen para base de datos"/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3824" y="2036552"/>
            <a:ext cx="1667083" cy="2091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6B8F59C-C7ED-5442-9EDC-CDFD9184BA60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75927" y="2123566"/>
            <a:ext cx="1382872" cy="48784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CCDF635-243A-BB47-9695-D5683D49694D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9095" y="2236785"/>
            <a:ext cx="1744590" cy="749252"/>
          </a:xfrm>
          <a:prstGeom prst="rect">
            <a:avLst/>
          </a:prstGeom>
        </p:spPr>
      </p:pic>
      <p:pic>
        <p:nvPicPr>
          <p:cNvPr id="1028" name="Picture 4" descr="esultado de imagen para arrayexpress  logo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030" y="3128670"/>
            <a:ext cx="810723" cy="810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ight Arrow 13"/>
          <p:cNvSpPr/>
          <p:nvPr/>
        </p:nvSpPr>
        <p:spPr>
          <a:xfrm>
            <a:off x="2163421" y="2639122"/>
            <a:ext cx="945711" cy="920824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6740840" y="2388289"/>
            <a:ext cx="207571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rgbClr val="15579A"/>
              </a:buClr>
              <a:buSzPct val="99000"/>
              <a:buFont typeface="ArialUnicodeMS" charset="0"/>
              <a:buChar char="➤"/>
            </a:pPr>
            <a:r>
              <a:rPr lang="en-US" sz="2400" dirty="0"/>
              <a:t>Raw data</a:t>
            </a:r>
          </a:p>
          <a:p>
            <a:pPr marL="457200" indent="-457200">
              <a:buClr>
                <a:srgbClr val="15579A"/>
              </a:buClr>
              <a:buSzPct val="99000"/>
              <a:buFont typeface="ArialUnicodeMS" charset="0"/>
              <a:buChar char="➤"/>
            </a:pPr>
            <a:endParaRPr lang="en-US" sz="2400" dirty="0"/>
          </a:p>
          <a:p>
            <a:pPr marL="457200" indent="-457200">
              <a:buClr>
                <a:srgbClr val="15579A"/>
              </a:buClr>
              <a:buSzPct val="99000"/>
              <a:buFont typeface="ArialUnicodeMS" charset="0"/>
              <a:buChar char="➤"/>
            </a:pPr>
            <a:r>
              <a:rPr lang="en-US" sz="2400" dirty="0"/>
              <a:t>Sample curation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9641A46-23CB-FF45-8C1E-83707A10DA71}"/>
              </a:ext>
            </a:extLst>
          </p:cNvPr>
          <p:cNvSpPr txBox="1"/>
          <p:nvPr/>
        </p:nvSpPr>
        <p:spPr>
          <a:xfrm>
            <a:off x="2995742" y="4083636"/>
            <a:ext cx="27158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>
                <a:solidFill>
                  <a:srgbClr val="015699"/>
                </a:solidFill>
                <a:ea typeface="Arial Rounded MT Bold" charset="0"/>
                <a:cs typeface="Arial Rounded MT Bold" charset="0"/>
              </a:rPr>
              <a:t>Gene </a:t>
            </a:r>
            <a:r>
              <a:rPr lang="es-ES" sz="2000" dirty="0" err="1">
                <a:solidFill>
                  <a:srgbClr val="015699"/>
                </a:solidFill>
                <a:ea typeface="Arial Rounded MT Bold" charset="0"/>
                <a:cs typeface="Arial Rounded MT Bold" charset="0"/>
              </a:rPr>
              <a:t>expression</a:t>
            </a:r>
            <a:r>
              <a:rPr lang="es-ES" sz="2000" dirty="0">
                <a:solidFill>
                  <a:srgbClr val="015699"/>
                </a:solidFill>
                <a:ea typeface="Arial Rounded MT Bold" charset="0"/>
                <a:cs typeface="Arial Rounded MT Bold" charset="0"/>
              </a:rPr>
              <a:t> </a:t>
            </a:r>
            <a:r>
              <a:rPr lang="es-ES" sz="2000" dirty="0" err="1">
                <a:solidFill>
                  <a:srgbClr val="015699"/>
                </a:solidFill>
                <a:ea typeface="Arial Rounded MT Bold" charset="0"/>
                <a:cs typeface="Arial Rounded MT Bold" charset="0"/>
              </a:rPr>
              <a:t>lung</a:t>
            </a:r>
            <a:r>
              <a:rPr lang="es-ES" sz="2000" dirty="0">
                <a:solidFill>
                  <a:srgbClr val="015699"/>
                </a:solidFill>
                <a:ea typeface="Arial Rounded MT Bold" charset="0"/>
                <a:cs typeface="Arial Rounded MT Bold" charset="0"/>
              </a:rPr>
              <a:t> </a:t>
            </a:r>
            <a:r>
              <a:rPr lang="es-ES" sz="2000" dirty="0" err="1">
                <a:solidFill>
                  <a:srgbClr val="015699"/>
                </a:solidFill>
                <a:ea typeface="Arial Rounded MT Bold" charset="0"/>
                <a:cs typeface="Arial Rounded MT Bold" charset="0"/>
              </a:rPr>
              <a:t>diseases</a:t>
            </a:r>
            <a:r>
              <a:rPr lang="es-ES" sz="2000" dirty="0">
                <a:solidFill>
                  <a:srgbClr val="015699"/>
                </a:solidFill>
                <a:ea typeface="Arial Rounded MT Bold" charset="0"/>
                <a:cs typeface="Arial Rounded MT Bold" charset="0"/>
              </a:rPr>
              <a:t> </a:t>
            </a:r>
            <a:r>
              <a:rPr lang="es-ES" sz="2000" dirty="0" err="1">
                <a:solidFill>
                  <a:srgbClr val="015699"/>
                </a:solidFill>
                <a:ea typeface="Arial Rounded MT Bold" charset="0"/>
                <a:cs typeface="Arial Rounded MT Bold" charset="0"/>
              </a:rPr>
              <a:t>database</a:t>
            </a:r>
            <a:r>
              <a:rPr lang="es-ES" sz="2000" dirty="0">
                <a:solidFill>
                  <a:srgbClr val="015699"/>
                </a:solidFill>
                <a:ea typeface="Arial Rounded MT Bold" charset="0"/>
                <a:cs typeface="Arial Rounded MT Bold" charset="0"/>
              </a:rPr>
              <a:t> </a:t>
            </a:r>
            <a:endParaRPr lang="en-CA" sz="1200" dirty="0">
              <a:solidFill>
                <a:srgbClr val="015699"/>
              </a:solidFill>
              <a:ea typeface="Arial Rounded MT Bold" charset="0"/>
              <a:cs typeface="Arial Rounded MT Bold" charset="0"/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6761919" y="2109332"/>
            <a:ext cx="1781143" cy="2127577"/>
          </a:xfrm>
          <a:prstGeom prst="round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9174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546C9C3-1346-694B-8451-C7190A82B10E}"/>
              </a:ext>
            </a:extLst>
          </p:cNvPr>
          <p:cNvSpPr/>
          <p:nvPr/>
        </p:nvSpPr>
        <p:spPr>
          <a:xfrm>
            <a:off x="3449556" y="2645979"/>
            <a:ext cx="2156623" cy="1200329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pPr lvl="0"/>
            <a:r>
              <a:rPr lang="en-US" dirty="0"/>
              <a:t>- COPD related experiments</a:t>
            </a:r>
          </a:p>
          <a:p>
            <a:pPr lvl="0"/>
            <a:r>
              <a:rPr lang="en-US" dirty="0"/>
              <a:t>- Raw data</a:t>
            </a:r>
          </a:p>
          <a:p>
            <a:pPr lvl="0"/>
            <a:r>
              <a:rPr lang="en-US" dirty="0"/>
              <a:t>- Probes available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599DBB54-DDD9-734E-8BDD-CC05E0180054}"/>
              </a:ext>
            </a:extLst>
          </p:cNvPr>
          <p:cNvGraphicFramePr/>
          <p:nvPr/>
        </p:nvGraphicFramePr>
        <p:xfrm>
          <a:off x="232476" y="0"/>
          <a:ext cx="8405866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Imagen 13">
            <a:extLst>
              <a:ext uri="{FF2B5EF4-FFF2-40B4-BE49-F238E27FC236}">
                <a16:creationId xmlns:a16="http://schemas.microsoft.com/office/drawing/2014/main" id="{04279773-C8B0-6148-BBC0-F9F0CB70057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0098" t="4194" r="15994" b="47801"/>
          <a:stretch/>
        </p:blipFill>
        <p:spPr>
          <a:xfrm>
            <a:off x="5935823" y="5401987"/>
            <a:ext cx="1894901" cy="508486"/>
          </a:xfrm>
          <a:prstGeom prst="rect">
            <a:avLst/>
          </a:prstGeom>
        </p:spPr>
      </p:pic>
      <p:sp>
        <p:nvSpPr>
          <p:cNvPr id="6" name="Rectángulo 14">
            <a:extLst>
              <a:ext uri="{FF2B5EF4-FFF2-40B4-BE49-F238E27FC236}">
                <a16:creationId xmlns:a16="http://schemas.microsoft.com/office/drawing/2014/main" id="{AF593237-37AD-6C46-A267-66557C6708BA}"/>
              </a:ext>
            </a:extLst>
          </p:cNvPr>
          <p:cNvSpPr/>
          <p:nvPr/>
        </p:nvSpPr>
        <p:spPr>
          <a:xfrm>
            <a:off x="5935821" y="5116811"/>
            <a:ext cx="945518" cy="300082"/>
          </a:xfrm>
          <a:prstGeom prst="rect">
            <a:avLst/>
          </a:prstGeom>
          <a:solidFill>
            <a:srgbClr val="FFC1C1"/>
          </a:solidFill>
        </p:spPr>
        <p:txBody>
          <a:bodyPr wrap="square">
            <a:spAutoFit/>
          </a:bodyPr>
          <a:lstStyle/>
          <a:p>
            <a:r>
              <a:rPr lang="en-CA" sz="1350" i="1" dirty="0" err="1">
                <a:latin typeface="Georgia" panose="02040502050405020303" pitchFamily="18" charset="0"/>
              </a:rPr>
              <a:t>Vitis</a:t>
            </a:r>
            <a:r>
              <a:rPr lang="en-CA" sz="1350" dirty="0">
                <a:latin typeface="Georgia" panose="02040502050405020303" pitchFamily="18" charset="0"/>
              </a:rPr>
              <a:t> </a:t>
            </a:r>
            <a:r>
              <a:rPr lang="en-CA" sz="1350" dirty="0" err="1">
                <a:latin typeface="Georgia" panose="02040502050405020303" pitchFamily="18" charset="0"/>
              </a:rPr>
              <a:t>spp</a:t>
            </a:r>
            <a:endParaRPr lang="en-CA" sz="1350" dirty="0"/>
          </a:p>
        </p:txBody>
      </p:sp>
      <p:sp>
        <p:nvSpPr>
          <p:cNvPr id="7" name="Rectángulo 16">
            <a:extLst>
              <a:ext uri="{FF2B5EF4-FFF2-40B4-BE49-F238E27FC236}">
                <a16:creationId xmlns:a16="http://schemas.microsoft.com/office/drawing/2014/main" id="{186DCD1E-48E7-554D-A434-79E009081714}"/>
              </a:ext>
            </a:extLst>
          </p:cNvPr>
          <p:cNvSpPr/>
          <p:nvPr/>
        </p:nvSpPr>
        <p:spPr>
          <a:xfrm>
            <a:off x="1649064" y="5101313"/>
            <a:ext cx="2051153" cy="300082"/>
          </a:xfrm>
          <a:prstGeom prst="rect">
            <a:avLst/>
          </a:prstGeom>
          <a:solidFill>
            <a:srgbClr val="FFC1C1"/>
          </a:solidFill>
        </p:spPr>
        <p:txBody>
          <a:bodyPr wrap="square">
            <a:spAutoFit/>
          </a:bodyPr>
          <a:lstStyle/>
          <a:p>
            <a:r>
              <a:rPr lang="en-CA" sz="1350" i="1" dirty="0">
                <a:latin typeface="arial" panose="020B0604020202020204" pitchFamily="34" charset="0"/>
              </a:rPr>
              <a:t>Escherichia coli</a:t>
            </a:r>
            <a:r>
              <a:rPr lang="en-CA" sz="1350" dirty="0">
                <a:solidFill>
                  <a:srgbClr val="545454"/>
                </a:solidFill>
                <a:latin typeface="arial" panose="020B0604020202020204" pitchFamily="34" charset="0"/>
              </a:rPr>
              <a:t> </a:t>
            </a:r>
            <a:r>
              <a:rPr lang="en-CA" sz="1350" dirty="0">
                <a:latin typeface="arial" panose="020B0604020202020204" pitchFamily="34" charset="0"/>
              </a:rPr>
              <a:t>K-12</a:t>
            </a:r>
            <a:endParaRPr lang="en-CA" sz="1350" dirty="0"/>
          </a:p>
        </p:txBody>
      </p:sp>
      <p:pic>
        <p:nvPicPr>
          <p:cNvPr id="8" name="Imagen 19">
            <a:extLst>
              <a:ext uri="{FF2B5EF4-FFF2-40B4-BE49-F238E27FC236}">
                <a16:creationId xmlns:a16="http://schemas.microsoft.com/office/drawing/2014/main" id="{AEEA738D-B00E-024A-8B47-FE1B07C00E4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5000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64562" y="5401395"/>
            <a:ext cx="2278841" cy="4492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21A96AF-4B63-1A44-B0A6-804BBC9F530A}"/>
              </a:ext>
            </a:extLst>
          </p:cNvPr>
          <p:cNvSpPr/>
          <p:nvPr/>
        </p:nvSpPr>
        <p:spPr>
          <a:xfrm>
            <a:off x="6675404" y="5977662"/>
            <a:ext cx="14334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solidFill>
                  <a:srgbClr val="3E3D40"/>
                </a:solidFill>
                <a:latin typeface="Georgia" panose="02040502050405020303" pitchFamily="18" charset="0"/>
              </a:rPr>
              <a:t>VvibZIPC22</a:t>
            </a:r>
            <a:endParaRPr lang="en-CA" i="1" dirty="0">
              <a:solidFill>
                <a:srgbClr val="3E3D40"/>
              </a:solidFill>
              <a:latin typeface="Georgia" panose="02040502050405020303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5585F7-C119-6A48-8FDD-52797F5331BF}"/>
              </a:ext>
            </a:extLst>
          </p:cNvPr>
          <p:cNvSpPr/>
          <p:nvPr/>
        </p:nvSpPr>
        <p:spPr>
          <a:xfrm>
            <a:off x="2198408" y="5977662"/>
            <a:ext cx="4988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i="1" dirty="0" err="1">
                <a:solidFill>
                  <a:srgbClr val="3E3D40"/>
                </a:solidFill>
                <a:latin typeface="Georgia" panose="02040502050405020303" pitchFamily="18" charset="0"/>
              </a:rPr>
              <a:t>fur</a:t>
            </a:r>
            <a:endParaRPr lang="en-CA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EEBFC4-F3BA-764F-B9F0-566B8BE32EBB}"/>
              </a:ext>
            </a:extLst>
          </p:cNvPr>
          <p:cNvSpPr txBox="1"/>
          <p:nvPr/>
        </p:nvSpPr>
        <p:spPr>
          <a:xfrm>
            <a:off x="694493" y="217545"/>
            <a:ext cx="79438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/>
              <a:t>Data selection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C94E580-2DFB-6248-B876-781728CF5AD2}"/>
              </a:ext>
            </a:extLst>
          </p:cNvPr>
          <p:cNvSpPr txBox="1"/>
          <p:nvPr/>
        </p:nvSpPr>
        <p:spPr>
          <a:xfrm>
            <a:off x="1640463" y="4576010"/>
            <a:ext cx="1735810" cy="52322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CA" sz="2800" dirty="0"/>
              <a:t>2011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022B682-D0F4-F940-BFF8-636BB093B3AB}"/>
              </a:ext>
            </a:extLst>
          </p:cNvPr>
          <p:cNvSpPr txBox="1"/>
          <p:nvPr/>
        </p:nvSpPr>
        <p:spPr>
          <a:xfrm>
            <a:off x="5935821" y="4570999"/>
            <a:ext cx="1735810" cy="52322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CA" sz="2800" dirty="0"/>
              <a:t>2015</a:t>
            </a:r>
          </a:p>
        </p:txBody>
      </p:sp>
      <p:sp>
        <p:nvSpPr>
          <p:cNvPr id="14" name="CuadroTexto 25">
            <a:extLst>
              <a:ext uri="{FF2B5EF4-FFF2-40B4-BE49-F238E27FC236}">
                <a16:creationId xmlns:a16="http://schemas.microsoft.com/office/drawing/2014/main" id="{4F1DD109-C73D-4045-B87D-A380D4A32014}"/>
              </a:ext>
            </a:extLst>
          </p:cNvPr>
          <p:cNvSpPr txBox="1"/>
          <p:nvPr/>
        </p:nvSpPr>
        <p:spPr>
          <a:xfrm>
            <a:off x="6768879" y="2771506"/>
            <a:ext cx="2236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dirty="0"/>
              <a:t>K. </a:t>
            </a:r>
            <a:r>
              <a:rPr lang="en-CA" sz="1100" dirty="0" err="1"/>
              <a:t>Engelen</a:t>
            </a:r>
            <a:r>
              <a:rPr lang="en-CA" sz="1100" dirty="0"/>
              <a:t>, </a:t>
            </a:r>
            <a:r>
              <a:rPr lang="en-CA" sz="1100" dirty="0" err="1"/>
              <a:t>Plos</a:t>
            </a:r>
            <a:r>
              <a:rPr lang="en-CA" sz="1100" dirty="0"/>
              <a:t> One, 2011</a:t>
            </a:r>
          </a:p>
        </p:txBody>
      </p:sp>
    </p:spTree>
    <p:extLst>
      <p:ext uri="{BB962C8B-B14F-4D97-AF65-F5344CB8AC3E}">
        <p14:creationId xmlns:p14="http://schemas.microsoft.com/office/powerpoint/2010/main" val="6249850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Rounded Rectangle 282">
            <a:extLst>
              <a:ext uri="{FF2B5EF4-FFF2-40B4-BE49-F238E27FC236}">
                <a16:creationId xmlns:a16="http://schemas.microsoft.com/office/drawing/2014/main" id="{A569B1CC-9AD1-EA4A-B105-6D360D5D4BA6}"/>
              </a:ext>
            </a:extLst>
          </p:cNvPr>
          <p:cNvSpPr/>
          <p:nvPr/>
        </p:nvSpPr>
        <p:spPr>
          <a:xfrm>
            <a:off x="4330278" y="702610"/>
            <a:ext cx="2667339" cy="4678866"/>
          </a:xfrm>
          <a:prstGeom prst="roundRect">
            <a:avLst/>
          </a:prstGeom>
          <a:solidFill>
            <a:srgbClr val="D08D01">
              <a:alpha val="2392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39C82D42-672F-7A46-B07D-4598B847B004}"/>
              </a:ext>
            </a:extLst>
          </p:cNvPr>
          <p:cNvSpPr/>
          <p:nvPr/>
        </p:nvSpPr>
        <p:spPr>
          <a:xfrm>
            <a:off x="1457799" y="727033"/>
            <a:ext cx="2667339" cy="4659351"/>
          </a:xfrm>
          <a:prstGeom prst="roundRect">
            <a:avLst/>
          </a:prstGeom>
          <a:solidFill>
            <a:schemeClr val="accent5">
              <a:lumMod val="20000"/>
              <a:lumOff val="80000"/>
              <a:alpha val="9098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Triangle 7">
            <a:extLst>
              <a:ext uri="{FF2B5EF4-FFF2-40B4-BE49-F238E27FC236}">
                <a16:creationId xmlns:a16="http://schemas.microsoft.com/office/drawing/2014/main" id="{5C28F4A8-C2A4-9F48-A067-A9BF6D4CAD37}"/>
              </a:ext>
            </a:extLst>
          </p:cNvPr>
          <p:cNvSpPr/>
          <p:nvPr/>
        </p:nvSpPr>
        <p:spPr>
          <a:xfrm>
            <a:off x="2919553" y="4489865"/>
            <a:ext cx="2535482" cy="1230974"/>
          </a:xfrm>
          <a:prstGeom prst="triangle">
            <a:avLst/>
          </a:prstGeom>
          <a:solidFill>
            <a:srgbClr val="0070C0">
              <a:alpha val="36078"/>
            </a:srgbClr>
          </a:solidFill>
          <a:ln>
            <a:noFill/>
          </a:ln>
          <a:scene3d>
            <a:camera prst="orthographicFront">
              <a:rot lat="108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266" name="Picture 265">
            <a:extLst>
              <a:ext uri="{FF2B5EF4-FFF2-40B4-BE49-F238E27FC236}">
                <a16:creationId xmlns:a16="http://schemas.microsoft.com/office/drawing/2014/main" id="{AB3ED88B-AF39-BD44-9E10-7DBD98338B88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722377" y="983791"/>
            <a:ext cx="1181100" cy="1181100"/>
          </a:xfrm>
          <a:prstGeom prst="rect">
            <a:avLst/>
          </a:prstGeom>
        </p:spPr>
      </p:pic>
      <p:pic>
        <p:nvPicPr>
          <p:cNvPr id="299" name="Picture 298">
            <a:extLst>
              <a:ext uri="{FF2B5EF4-FFF2-40B4-BE49-F238E27FC236}">
                <a16:creationId xmlns:a16="http://schemas.microsoft.com/office/drawing/2014/main" id="{490A36D6-F93D-884A-A56F-8D9C57D7E197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762557" y="980321"/>
            <a:ext cx="1181100" cy="1181100"/>
          </a:xfrm>
          <a:prstGeom prst="rect">
            <a:avLst/>
          </a:prstGeom>
        </p:spPr>
      </p:pic>
      <p:pic>
        <p:nvPicPr>
          <p:cNvPr id="300" name="Picture 299">
            <a:extLst>
              <a:ext uri="{FF2B5EF4-FFF2-40B4-BE49-F238E27FC236}">
                <a16:creationId xmlns:a16="http://schemas.microsoft.com/office/drawing/2014/main" id="{59F606D3-2161-1E49-AE47-BAAFE1E86EBF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438289" y="968446"/>
            <a:ext cx="1181100" cy="1181100"/>
          </a:xfrm>
          <a:prstGeom prst="rect">
            <a:avLst/>
          </a:prstGeom>
        </p:spPr>
      </p:pic>
      <p:sp>
        <p:nvSpPr>
          <p:cNvPr id="301" name="TextBox 300">
            <a:extLst>
              <a:ext uri="{FF2B5EF4-FFF2-40B4-BE49-F238E27FC236}">
                <a16:creationId xmlns:a16="http://schemas.microsoft.com/office/drawing/2014/main" id="{25CFC2EA-CBAE-7345-8A05-A73DC0DDB2BC}"/>
              </a:ext>
            </a:extLst>
          </p:cNvPr>
          <p:cNvSpPr txBox="1"/>
          <p:nvPr/>
        </p:nvSpPr>
        <p:spPr>
          <a:xfrm>
            <a:off x="2291996" y="688985"/>
            <a:ext cx="18923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Controls</a:t>
            </a:r>
          </a:p>
        </p:txBody>
      </p:sp>
      <p:sp>
        <p:nvSpPr>
          <p:cNvPr id="302" name="TextBox 301">
            <a:extLst>
              <a:ext uri="{FF2B5EF4-FFF2-40B4-BE49-F238E27FC236}">
                <a16:creationId xmlns:a16="http://schemas.microsoft.com/office/drawing/2014/main" id="{4C802297-1641-AE47-BB59-EEDE9320251D}"/>
              </a:ext>
            </a:extLst>
          </p:cNvPr>
          <p:cNvSpPr txBox="1"/>
          <p:nvPr/>
        </p:nvSpPr>
        <p:spPr>
          <a:xfrm>
            <a:off x="5072351" y="689866"/>
            <a:ext cx="1126705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Patients</a:t>
            </a:r>
          </a:p>
        </p:txBody>
      </p:sp>
      <p:pic>
        <p:nvPicPr>
          <p:cNvPr id="126" name="Picture 125">
            <a:extLst>
              <a:ext uri="{FF2B5EF4-FFF2-40B4-BE49-F238E27FC236}">
                <a16:creationId xmlns:a16="http://schemas.microsoft.com/office/drawing/2014/main" id="{C5C7750E-2E71-894A-9C0F-D29AD11DC67F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566219" y="984964"/>
            <a:ext cx="1181100" cy="1181100"/>
          </a:xfrm>
          <a:prstGeom prst="rect">
            <a:avLst/>
          </a:prstGeom>
        </p:spPr>
      </p:pic>
      <p:sp>
        <p:nvSpPr>
          <p:cNvPr id="3" name="Down Arrow 2">
            <a:extLst>
              <a:ext uri="{FF2B5EF4-FFF2-40B4-BE49-F238E27FC236}">
                <a16:creationId xmlns:a16="http://schemas.microsoft.com/office/drawing/2014/main" id="{C9824EA3-5D47-D640-9D2E-177601B728F3}"/>
              </a:ext>
            </a:extLst>
          </p:cNvPr>
          <p:cNvSpPr/>
          <p:nvPr/>
        </p:nvSpPr>
        <p:spPr>
          <a:xfrm>
            <a:off x="1580810" y="3147315"/>
            <a:ext cx="2363494" cy="1037207"/>
          </a:xfrm>
          <a:prstGeom prst="downArrow">
            <a:avLst>
              <a:gd name="adj1" fmla="val 52418"/>
              <a:gd name="adj2" fmla="val 44519"/>
            </a:avLst>
          </a:prstGeom>
          <a:solidFill>
            <a:srgbClr val="548235">
              <a:alpha val="6392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6" name="Down Arrow 95">
            <a:extLst>
              <a:ext uri="{FF2B5EF4-FFF2-40B4-BE49-F238E27FC236}">
                <a16:creationId xmlns:a16="http://schemas.microsoft.com/office/drawing/2014/main" id="{63E85F6F-97A1-D24F-BE97-F5BD34B04CE7}"/>
              </a:ext>
            </a:extLst>
          </p:cNvPr>
          <p:cNvSpPr/>
          <p:nvPr/>
        </p:nvSpPr>
        <p:spPr>
          <a:xfrm>
            <a:off x="4367868" y="3144068"/>
            <a:ext cx="2363494" cy="1037207"/>
          </a:xfrm>
          <a:prstGeom prst="downArrow">
            <a:avLst>
              <a:gd name="adj1" fmla="val 52418"/>
              <a:gd name="adj2" fmla="val 44519"/>
            </a:avLst>
          </a:prstGeom>
          <a:solidFill>
            <a:srgbClr val="548235">
              <a:alpha val="6392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8B481342-A6D3-F54D-B350-69B81E150A3E}"/>
              </a:ext>
            </a:extLst>
          </p:cNvPr>
          <p:cNvSpPr txBox="1"/>
          <p:nvPr/>
        </p:nvSpPr>
        <p:spPr>
          <a:xfrm>
            <a:off x="6652821" y="5657926"/>
            <a:ext cx="2075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CA" dirty="0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B632B938-9A92-0847-BC92-E281FEE68543}"/>
              </a:ext>
            </a:extLst>
          </p:cNvPr>
          <p:cNvSpPr txBox="1"/>
          <p:nvPr/>
        </p:nvSpPr>
        <p:spPr>
          <a:xfrm>
            <a:off x="6986453" y="5546713"/>
            <a:ext cx="124817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>
                <a:latin typeface="Phosphate Solid" panose="02000506050000020004" pitchFamily="2" charset="77"/>
                <a:cs typeface="Phosphate Solid" panose="02000506050000020004" pitchFamily="2" charset="77"/>
              </a:rPr>
              <a:t>Patient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3475D106-5AE5-7249-80AC-FB010008A589}"/>
              </a:ext>
            </a:extLst>
          </p:cNvPr>
          <p:cNvSpPr txBox="1"/>
          <p:nvPr/>
        </p:nvSpPr>
        <p:spPr>
          <a:xfrm>
            <a:off x="6825956" y="6176910"/>
            <a:ext cx="1408669" cy="36933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>
                <a:solidFill>
                  <a:schemeClr val="bg1"/>
                </a:solidFill>
                <a:latin typeface="Phosphate Solid" panose="02000506050000020004" pitchFamily="2" charset="77"/>
                <a:cs typeface="Phosphate Solid" panose="02000506050000020004" pitchFamily="2" charset="77"/>
              </a:rPr>
              <a:t>Control</a:t>
            </a:r>
          </a:p>
        </p:txBody>
      </p: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83CCF177-8D1A-0B4E-8F3F-46DD5C2CBFF5}"/>
              </a:ext>
            </a:extLst>
          </p:cNvPr>
          <p:cNvCxnSpPr>
            <a:cxnSpLocks/>
          </p:cNvCxnSpPr>
          <p:nvPr/>
        </p:nvCxnSpPr>
        <p:spPr>
          <a:xfrm flipV="1">
            <a:off x="6405685" y="5979203"/>
            <a:ext cx="2248929" cy="10984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>
            <a:extLst>
              <a:ext uri="{FF2B5EF4-FFF2-40B4-BE49-F238E27FC236}">
                <a16:creationId xmlns:a16="http://schemas.microsoft.com/office/drawing/2014/main" id="{E8AB22A0-2B6F-9948-BC22-C7B3B47E6DB2}"/>
              </a:ext>
            </a:extLst>
          </p:cNvPr>
          <p:cNvSpPr txBox="1"/>
          <p:nvPr/>
        </p:nvSpPr>
        <p:spPr>
          <a:xfrm>
            <a:off x="2876284" y="5678609"/>
            <a:ext cx="3707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600" dirty="0"/>
              <a:t>=</a:t>
            </a:r>
          </a:p>
        </p:txBody>
      </p:sp>
      <p:sp>
        <p:nvSpPr>
          <p:cNvPr id="104" name="Rounded Rectangle 103">
            <a:extLst>
              <a:ext uri="{FF2B5EF4-FFF2-40B4-BE49-F238E27FC236}">
                <a16:creationId xmlns:a16="http://schemas.microsoft.com/office/drawing/2014/main" id="{F426C46F-62B8-D042-86FF-0BFC6EEEA08F}"/>
              </a:ext>
            </a:extLst>
          </p:cNvPr>
          <p:cNvSpPr/>
          <p:nvPr/>
        </p:nvSpPr>
        <p:spPr>
          <a:xfrm>
            <a:off x="1074272" y="5631653"/>
            <a:ext cx="1411285" cy="630197"/>
          </a:xfrm>
          <a:prstGeom prst="round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b="1" dirty="0">
                <a:latin typeface="Heiti SC Medium" pitchFamily="2" charset="-128"/>
                <a:ea typeface="Heiti SC Medium" pitchFamily="2" charset="-128"/>
              </a:rPr>
              <a:t>Contrast</a:t>
            </a:r>
          </a:p>
        </p:txBody>
      </p:sp>
      <p:sp>
        <p:nvSpPr>
          <p:cNvPr id="105" name="Rounded Rectangle 104">
            <a:extLst>
              <a:ext uri="{FF2B5EF4-FFF2-40B4-BE49-F238E27FC236}">
                <a16:creationId xmlns:a16="http://schemas.microsoft.com/office/drawing/2014/main" id="{9420886E-C0B5-D74B-B9E3-E3B659178343}"/>
              </a:ext>
            </a:extLst>
          </p:cNvPr>
          <p:cNvSpPr/>
          <p:nvPr/>
        </p:nvSpPr>
        <p:spPr>
          <a:xfrm>
            <a:off x="3702823" y="5502046"/>
            <a:ext cx="992100" cy="9652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FD6420AD-27C5-BE45-8E1A-BFEB99104DF2}"/>
              </a:ext>
            </a:extLst>
          </p:cNvPr>
          <p:cNvSpPr/>
          <p:nvPr/>
        </p:nvSpPr>
        <p:spPr>
          <a:xfrm>
            <a:off x="4084484" y="5565546"/>
            <a:ext cx="210391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ysClr val="windowText" lastClr="000000"/>
              </a:solidFill>
            </a:endParaRPr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C3BC39B4-6441-4E4D-938A-B43B15783847}"/>
              </a:ext>
            </a:extLst>
          </p:cNvPr>
          <p:cNvSpPr/>
          <p:nvPr/>
        </p:nvSpPr>
        <p:spPr>
          <a:xfrm>
            <a:off x="4363043" y="5565546"/>
            <a:ext cx="210391" cy="228600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ysClr val="windowText" lastClr="000000"/>
              </a:solidFill>
            </a:endParaRPr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6D3DEE69-B2E0-7143-95A6-CF51626A892C}"/>
              </a:ext>
            </a:extLst>
          </p:cNvPr>
          <p:cNvSpPr/>
          <p:nvPr/>
        </p:nvSpPr>
        <p:spPr>
          <a:xfrm>
            <a:off x="3811434" y="5856938"/>
            <a:ext cx="210391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ysClr val="windowText" lastClr="000000"/>
              </a:solidFill>
            </a:endParaRPr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0D69A41A-8522-6841-82AE-B7783636A116}"/>
              </a:ext>
            </a:extLst>
          </p:cNvPr>
          <p:cNvSpPr/>
          <p:nvPr/>
        </p:nvSpPr>
        <p:spPr>
          <a:xfrm>
            <a:off x="4084484" y="5856938"/>
            <a:ext cx="210391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ysClr val="windowText" lastClr="000000"/>
              </a:solidFill>
            </a:endParaRPr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F09161C5-16B9-5A4B-B42E-C155FEB3FF28}"/>
              </a:ext>
            </a:extLst>
          </p:cNvPr>
          <p:cNvSpPr/>
          <p:nvPr/>
        </p:nvSpPr>
        <p:spPr>
          <a:xfrm>
            <a:off x="4363043" y="5856938"/>
            <a:ext cx="210391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ysClr val="windowText" lastClr="000000"/>
              </a:solidFill>
            </a:endParaRPr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CDBD85D0-1296-ED49-8031-2D70D364AFBD}"/>
              </a:ext>
            </a:extLst>
          </p:cNvPr>
          <p:cNvSpPr/>
          <p:nvPr/>
        </p:nvSpPr>
        <p:spPr>
          <a:xfrm>
            <a:off x="4084484" y="6148330"/>
            <a:ext cx="210391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ysClr val="windowText" lastClr="000000"/>
              </a:solidFill>
            </a:endParaRPr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BAB519E0-D9F8-F946-8365-64261FD6C7D7}"/>
              </a:ext>
            </a:extLst>
          </p:cNvPr>
          <p:cNvSpPr/>
          <p:nvPr/>
        </p:nvSpPr>
        <p:spPr>
          <a:xfrm>
            <a:off x="4363043" y="6148330"/>
            <a:ext cx="210391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ysClr val="windowText" lastClr="000000"/>
              </a:solidFill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69E87BA8-E2A5-1C40-8160-8B294346AF99}"/>
              </a:ext>
            </a:extLst>
          </p:cNvPr>
          <p:cNvSpPr txBox="1"/>
          <p:nvPr/>
        </p:nvSpPr>
        <p:spPr>
          <a:xfrm>
            <a:off x="3288453" y="6483676"/>
            <a:ext cx="2253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Control vs Patient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36A23570-9836-424A-BC6D-759F775BBC93}"/>
              </a:ext>
            </a:extLst>
          </p:cNvPr>
          <p:cNvSpPr txBox="1"/>
          <p:nvPr/>
        </p:nvSpPr>
        <p:spPr>
          <a:xfrm>
            <a:off x="5285571" y="5674184"/>
            <a:ext cx="3707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600" dirty="0"/>
              <a:t>=</a:t>
            </a:r>
          </a:p>
        </p:txBody>
      </p:sp>
      <p:sp>
        <p:nvSpPr>
          <p:cNvPr id="139" name="Oval 138">
            <a:extLst>
              <a:ext uri="{FF2B5EF4-FFF2-40B4-BE49-F238E27FC236}">
                <a16:creationId xmlns:a16="http://schemas.microsoft.com/office/drawing/2014/main" id="{F7DB842D-470B-A747-830F-B55BD295CEC1}"/>
              </a:ext>
            </a:extLst>
          </p:cNvPr>
          <p:cNvSpPr/>
          <p:nvPr/>
        </p:nvSpPr>
        <p:spPr>
          <a:xfrm>
            <a:off x="3808683" y="5570506"/>
            <a:ext cx="210391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ysClr val="windowText" lastClr="000000"/>
              </a:solidFill>
            </a:endParaRPr>
          </a:p>
        </p:txBody>
      </p:sp>
      <p:sp>
        <p:nvSpPr>
          <p:cNvPr id="140" name="Oval 139">
            <a:extLst>
              <a:ext uri="{FF2B5EF4-FFF2-40B4-BE49-F238E27FC236}">
                <a16:creationId xmlns:a16="http://schemas.microsoft.com/office/drawing/2014/main" id="{1A3D4A54-E3B8-DE4F-A864-E7FD70C6D76A}"/>
              </a:ext>
            </a:extLst>
          </p:cNvPr>
          <p:cNvSpPr/>
          <p:nvPr/>
        </p:nvSpPr>
        <p:spPr>
          <a:xfrm>
            <a:off x="3808682" y="6148334"/>
            <a:ext cx="210391" cy="228600"/>
          </a:xfrm>
          <a:prstGeom prst="ellipse">
            <a:avLst/>
          </a:prstGeom>
          <a:solidFill>
            <a:srgbClr val="248D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ysClr val="windowText" lastClr="000000"/>
              </a:solidFill>
            </a:endParaRPr>
          </a:p>
        </p:txBody>
      </p:sp>
      <p:sp>
        <p:nvSpPr>
          <p:cNvPr id="141" name="Oval 140">
            <a:extLst>
              <a:ext uri="{FF2B5EF4-FFF2-40B4-BE49-F238E27FC236}">
                <a16:creationId xmlns:a16="http://schemas.microsoft.com/office/drawing/2014/main" id="{8E386A26-4A1A-4C47-97B8-693B51BA118F}"/>
              </a:ext>
            </a:extLst>
          </p:cNvPr>
          <p:cNvSpPr/>
          <p:nvPr/>
        </p:nvSpPr>
        <p:spPr>
          <a:xfrm>
            <a:off x="7165557" y="3272299"/>
            <a:ext cx="210391" cy="228600"/>
          </a:xfrm>
          <a:prstGeom prst="ellipse">
            <a:avLst/>
          </a:prstGeom>
          <a:solidFill>
            <a:srgbClr val="248D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61000883-7E49-C740-A8CA-C757890C08AD}"/>
              </a:ext>
            </a:extLst>
          </p:cNvPr>
          <p:cNvSpPr/>
          <p:nvPr/>
        </p:nvSpPr>
        <p:spPr>
          <a:xfrm>
            <a:off x="7171131" y="3596909"/>
            <a:ext cx="210391" cy="2286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8F2FC491-F666-0C49-AC57-F7FCA42383A2}"/>
              </a:ext>
            </a:extLst>
          </p:cNvPr>
          <p:cNvSpPr txBox="1"/>
          <p:nvPr/>
        </p:nvSpPr>
        <p:spPr>
          <a:xfrm>
            <a:off x="7331878" y="3228611"/>
            <a:ext cx="15017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 err="1"/>
              <a:t>Underexpressed</a:t>
            </a:r>
            <a:endParaRPr lang="en-CA" sz="1400" dirty="0"/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45DC3C78-DD10-2640-A475-945548F736C0}"/>
              </a:ext>
            </a:extLst>
          </p:cNvPr>
          <p:cNvSpPr txBox="1"/>
          <p:nvPr/>
        </p:nvSpPr>
        <p:spPr>
          <a:xfrm>
            <a:off x="7329624" y="3558488"/>
            <a:ext cx="15017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/>
              <a:t>Overexpressed</a:t>
            </a:r>
          </a:p>
        </p:txBody>
      </p:sp>
      <p:sp>
        <p:nvSpPr>
          <p:cNvPr id="145" name="Oval 144">
            <a:extLst>
              <a:ext uri="{FF2B5EF4-FFF2-40B4-BE49-F238E27FC236}">
                <a16:creationId xmlns:a16="http://schemas.microsoft.com/office/drawing/2014/main" id="{51C3B4DF-0A71-9343-AFBD-AD7FFD0D1A5C}"/>
              </a:ext>
            </a:extLst>
          </p:cNvPr>
          <p:cNvSpPr/>
          <p:nvPr/>
        </p:nvSpPr>
        <p:spPr>
          <a:xfrm>
            <a:off x="7174465" y="3997406"/>
            <a:ext cx="210391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ysClr val="windowText" lastClr="000000"/>
              </a:solidFill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9AFDD32F-9B42-F845-8C0B-0F33AA9776A6}"/>
              </a:ext>
            </a:extLst>
          </p:cNvPr>
          <p:cNvSpPr txBox="1"/>
          <p:nvPr/>
        </p:nvSpPr>
        <p:spPr>
          <a:xfrm>
            <a:off x="7451586" y="3944908"/>
            <a:ext cx="15017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/>
              <a:t>No </a:t>
            </a:r>
            <a:r>
              <a:rPr lang="en-CA" sz="1400" dirty="0" err="1"/>
              <a:t>expresi</a:t>
            </a:r>
            <a:r>
              <a:rPr lang="es-ES" sz="1400" dirty="0" err="1"/>
              <a:t>ón</a:t>
            </a:r>
            <a:r>
              <a:rPr lang="es-ES" sz="1400" dirty="0"/>
              <a:t> </a:t>
            </a:r>
            <a:r>
              <a:rPr lang="es-ES" sz="1400" dirty="0" err="1"/>
              <a:t>differencial</a:t>
            </a:r>
            <a:endParaRPr lang="en-CA" sz="1400" dirty="0"/>
          </a:p>
        </p:txBody>
      </p:sp>
      <p:sp>
        <p:nvSpPr>
          <p:cNvPr id="116" name="Rounded Rectangle 115">
            <a:extLst>
              <a:ext uri="{FF2B5EF4-FFF2-40B4-BE49-F238E27FC236}">
                <a16:creationId xmlns:a16="http://schemas.microsoft.com/office/drawing/2014/main" id="{1784E44F-9C73-F644-A36B-C9B63CE59CA6}"/>
              </a:ext>
            </a:extLst>
          </p:cNvPr>
          <p:cNvSpPr/>
          <p:nvPr/>
        </p:nvSpPr>
        <p:spPr>
          <a:xfrm>
            <a:off x="1722377" y="2146228"/>
            <a:ext cx="992100" cy="965200"/>
          </a:xfrm>
          <a:prstGeom prst="roundRect">
            <a:avLst/>
          </a:prstGeom>
          <a:solidFill>
            <a:srgbClr val="92B3D2"/>
          </a:solidFill>
          <a:ln>
            <a:solidFill>
              <a:schemeClr val="tx1"/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5C649FA0-1551-7746-81DC-220C4A8E1FCB}"/>
              </a:ext>
            </a:extLst>
          </p:cNvPr>
          <p:cNvSpPr/>
          <p:nvPr/>
        </p:nvSpPr>
        <p:spPr>
          <a:xfrm>
            <a:off x="1830988" y="2209728"/>
            <a:ext cx="210391" cy="228600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5CAF1095-E9A3-FF4D-A98E-A1AD6D524E4C}"/>
              </a:ext>
            </a:extLst>
          </p:cNvPr>
          <p:cNvSpPr/>
          <p:nvPr/>
        </p:nvSpPr>
        <p:spPr>
          <a:xfrm>
            <a:off x="2104038" y="2209728"/>
            <a:ext cx="210391" cy="228600"/>
          </a:xfrm>
          <a:prstGeom prst="ellipse">
            <a:avLst/>
          </a:prstGeom>
          <a:solidFill>
            <a:srgbClr val="F0F0F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B1CA82E8-216D-9B42-9046-3F3E2536A479}"/>
              </a:ext>
            </a:extLst>
          </p:cNvPr>
          <p:cNvSpPr/>
          <p:nvPr/>
        </p:nvSpPr>
        <p:spPr>
          <a:xfrm>
            <a:off x="2382597" y="2209728"/>
            <a:ext cx="210391" cy="228600"/>
          </a:xfrm>
          <a:prstGeom prst="ellipse">
            <a:avLst/>
          </a:prstGeom>
          <a:solidFill>
            <a:srgbClr val="E0E0F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A5C59FD8-3131-AA48-B35C-12DBDC254DC9}"/>
              </a:ext>
            </a:extLst>
          </p:cNvPr>
          <p:cNvSpPr/>
          <p:nvPr/>
        </p:nvSpPr>
        <p:spPr>
          <a:xfrm>
            <a:off x="1830988" y="2501120"/>
            <a:ext cx="210391" cy="2286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EF3F59AA-B930-0043-8F0A-7A210F973BFD}"/>
              </a:ext>
            </a:extLst>
          </p:cNvPr>
          <p:cNvSpPr/>
          <p:nvPr/>
        </p:nvSpPr>
        <p:spPr>
          <a:xfrm>
            <a:off x="2104038" y="2501120"/>
            <a:ext cx="210391" cy="228600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B995D00E-3181-AB44-BD07-3F9293DEF844}"/>
              </a:ext>
            </a:extLst>
          </p:cNvPr>
          <p:cNvSpPr/>
          <p:nvPr/>
        </p:nvSpPr>
        <p:spPr>
          <a:xfrm>
            <a:off x="2382597" y="2501120"/>
            <a:ext cx="210391" cy="2286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0C357568-18B9-EF47-AEEA-6F1D1815EE09}"/>
              </a:ext>
            </a:extLst>
          </p:cNvPr>
          <p:cNvSpPr/>
          <p:nvPr/>
        </p:nvSpPr>
        <p:spPr>
          <a:xfrm>
            <a:off x="1830988" y="2792512"/>
            <a:ext cx="210391" cy="228600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6AEF1DDA-730E-4446-8299-EC7FB8EBCF56}"/>
              </a:ext>
            </a:extLst>
          </p:cNvPr>
          <p:cNvSpPr/>
          <p:nvPr/>
        </p:nvSpPr>
        <p:spPr>
          <a:xfrm>
            <a:off x="2104038" y="2792512"/>
            <a:ext cx="210391" cy="228600"/>
          </a:xfrm>
          <a:prstGeom prst="ellipse">
            <a:avLst/>
          </a:prstGeom>
          <a:solidFill>
            <a:srgbClr val="F8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CCC75557-4C7F-804F-8441-40C9455D9D4F}"/>
              </a:ext>
            </a:extLst>
          </p:cNvPr>
          <p:cNvSpPr/>
          <p:nvPr/>
        </p:nvSpPr>
        <p:spPr>
          <a:xfrm>
            <a:off x="2382597" y="2792512"/>
            <a:ext cx="210391" cy="228600"/>
          </a:xfrm>
          <a:prstGeom prst="ellipse">
            <a:avLst/>
          </a:prstGeom>
          <a:solidFill>
            <a:srgbClr val="F0F0F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0" name="Rounded Rectangle 129">
            <a:extLst>
              <a:ext uri="{FF2B5EF4-FFF2-40B4-BE49-F238E27FC236}">
                <a16:creationId xmlns:a16="http://schemas.microsoft.com/office/drawing/2014/main" id="{5A9B7381-C6B7-6641-AAB4-6579A5886A20}"/>
              </a:ext>
            </a:extLst>
          </p:cNvPr>
          <p:cNvSpPr/>
          <p:nvPr/>
        </p:nvSpPr>
        <p:spPr>
          <a:xfrm>
            <a:off x="2852677" y="2158928"/>
            <a:ext cx="992100" cy="965200"/>
          </a:xfrm>
          <a:prstGeom prst="roundRect">
            <a:avLst/>
          </a:prstGeom>
          <a:solidFill>
            <a:srgbClr val="92B3D2"/>
          </a:solidFill>
          <a:ln>
            <a:solidFill>
              <a:schemeClr val="tx1"/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DF37B139-05BF-4340-B63A-FFF0C950054B}"/>
              </a:ext>
            </a:extLst>
          </p:cNvPr>
          <p:cNvSpPr/>
          <p:nvPr/>
        </p:nvSpPr>
        <p:spPr>
          <a:xfrm>
            <a:off x="2961288" y="2222428"/>
            <a:ext cx="210391" cy="228600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23CF381C-DA6F-5344-B06E-6FB9D4C0F02E}"/>
              </a:ext>
            </a:extLst>
          </p:cNvPr>
          <p:cNvSpPr/>
          <p:nvPr/>
        </p:nvSpPr>
        <p:spPr>
          <a:xfrm>
            <a:off x="3234338" y="2222428"/>
            <a:ext cx="210391" cy="228600"/>
          </a:xfrm>
          <a:prstGeom prst="ellipse">
            <a:avLst/>
          </a:prstGeom>
          <a:solidFill>
            <a:srgbClr val="F0F0F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8614E0A1-3686-2C49-BC4D-0EFEA86B235C}"/>
              </a:ext>
            </a:extLst>
          </p:cNvPr>
          <p:cNvSpPr/>
          <p:nvPr/>
        </p:nvSpPr>
        <p:spPr>
          <a:xfrm>
            <a:off x="3512897" y="2222428"/>
            <a:ext cx="210391" cy="228600"/>
          </a:xfrm>
          <a:prstGeom prst="ellipse">
            <a:avLst/>
          </a:prstGeom>
          <a:solidFill>
            <a:srgbClr val="E0E0F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E7930A8F-36FF-9045-A963-65348E0C1BCC}"/>
              </a:ext>
            </a:extLst>
          </p:cNvPr>
          <p:cNvSpPr/>
          <p:nvPr/>
        </p:nvSpPr>
        <p:spPr>
          <a:xfrm>
            <a:off x="2961288" y="2513820"/>
            <a:ext cx="210391" cy="2286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DC814445-9731-C34D-B3C0-8A66DC5325DA}"/>
              </a:ext>
            </a:extLst>
          </p:cNvPr>
          <p:cNvSpPr/>
          <p:nvPr/>
        </p:nvSpPr>
        <p:spPr>
          <a:xfrm>
            <a:off x="3234338" y="2513820"/>
            <a:ext cx="210391" cy="228600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F0DBDBB7-2454-A540-AA76-D5803613230F}"/>
              </a:ext>
            </a:extLst>
          </p:cNvPr>
          <p:cNvSpPr/>
          <p:nvPr/>
        </p:nvSpPr>
        <p:spPr>
          <a:xfrm>
            <a:off x="3512897" y="2513820"/>
            <a:ext cx="210391" cy="2286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67F8C7F3-E171-634E-BC25-0D4BFA518E04}"/>
              </a:ext>
            </a:extLst>
          </p:cNvPr>
          <p:cNvSpPr/>
          <p:nvPr/>
        </p:nvSpPr>
        <p:spPr>
          <a:xfrm>
            <a:off x="2961288" y="2805212"/>
            <a:ext cx="210391" cy="228600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6" name="Oval 215">
            <a:extLst>
              <a:ext uri="{FF2B5EF4-FFF2-40B4-BE49-F238E27FC236}">
                <a16:creationId xmlns:a16="http://schemas.microsoft.com/office/drawing/2014/main" id="{EEBD937D-408E-7648-A42A-BF89891AF0F9}"/>
              </a:ext>
            </a:extLst>
          </p:cNvPr>
          <p:cNvSpPr/>
          <p:nvPr/>
        </p:nvSpPr>
        <p:spPr>
          <a:xfrm>
            <a:off x="3234338" y="2805212"/>
            <a:ext cx="210391" cy="228600"/>
          </a:xfrm>
          <a:prstGeom prst="ellipse">
            <a:avLst/>
          </a:prstGeom>
          <a:solidFill>
            <a:srgbClr val="F8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7" name="Oval 216">
            <a:extLst>
              <a:ext uri="{FF2B5EF4-FFF2-40B4-BE49-F238E27FC236}">
                <a16:creationId xmlns:a16="http://schemas.microsoft.com/office/drawing/2014/main" id="{212D53B3-268E-6641-9B7E-49AA49315FD0}"/>
              </a:ext>
            </a:extLst>
          </p:cNvPr>
          <p:cNvSpPr/>
          <p:nvPr/>
        </p:nvSpPr>
        <p:spPr>
          <a:xfrm>
            <a:off x="3512897" y="2805212"/>
            <a:ext cx="210391" cy="228600"/>
          </a:xfrm>
          <a:prstGeom prst="ellipse">
            <a:avLst/>
          </a:prstGeom>
          <a:solidFill>
            <a:srgbClr val="F0F0F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8" name="Rounded Rectangle 217">
            <a:extLst>
              <a:ext uri="{FF2B5EF4-FFF2-40B4-BE49-F238E27FC236}">
                <a16:creationId xmlns:a16="http://schemas.microsoft.com/office/drawing/2014/main" id="{50D13376-742F-E141-BE0D-BB19BDFF4DFC}"/>
              </a:ext>
            </a:extLst>
          </p:cNvPr>
          <p:cNvSpPr/>
          <p:nvPr/>
        </p:nvSpPr>
        <p:spPr>
          <a:xfrm>
            <a:off x="4457642" y="2146228"/>
            <a:ext cx="992100" cy="965200"/>
          </a:xfrm>
          <a:prstGeom prst="roundRect">
            <a:avLst/>
          </a:prstGeom>
          <a:solidFill>
            <a:srgbClr val="E7B89A"/>
          </a:solidFill>
          <a:ln>
            <a:solidFill>
              <a:schemeClr val="tx1"/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9" name="Oval 218">
            <a:extLst>
              <a:ext uri="{FF2B5EF4-FFF2-40B4-BE49-F238E27FC236}">
                <a16:creationId xmlns:a16="http://schemas.microsoft.com/office/drawing/2014/main" id="{3C47F5FF-846C-0443-8734-9CA8EF10D0E9}"/>
              </a:ext>
            </a:extLst>
          </p:cNvPr>
          <p:cNvSpPr/>
          <p:nvPr/>
        </p:nvSpPr>
        <p:spPr>
          <a:xfrm>
            <a:off x="4566253" y="2209728"/>
            <a:ext cx="210391" cy="228600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0" name="Oval 219">
            <a:extLst>
              <a:ext uri="{FF2B5EF4-FFF2-40B4-BE49-F238E27FC236}">
                <a16:creationId xmlns:a16="http://schemas.microsoft.com/office/drawing/2014/main" id="{798097AA-7FE1-974C-BEA8-6D7F4CAF2C20}"/>
              </a:ext>
            </a:extLst>
          </p:cNvPr>
          <p:cNvSpPr/>
          <p:nvPr/>
        </p:nvSpPr>
        <p:spPr>
          <a:xfrm>
            <a:off x="4839303" y="2209728"/>
            <a:ext cx="210391" cy="228600"/>
          </a:xfrm>
          <a:prstGeom prst="ellipse">
            <a:avLst/>
          </a:prstGeom>
          <a:solidFill>
            <a:srgbClr val="F0F0F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1" name="Oval 220">
            <a:extLst>
              <a:ext uri="{FF2B5EF4-FFF2-40B4-BE49-F238E27FC236}">
                <a16:creationId xmlns:a16="http://schemas.microsoft.com/office/drawing/2014/main" id="{109499B7-F7CC-B648-8585-59C0564B4211}"/>
              </a:ext>
            </a:extLst>
          </p:cNvPr>
          <p:cNvSpPr/>
          <p:nvPr/>
        </p:nvSpPr>
        <p:spPr>
          <a:xfrm>
            <a:off x="5117862" y="2209728"/>
            <a:ext cx="210391" cy="228600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2" name="Oval 221">
            <a:extLst>
              <a:ext uri="{FF2B5EF4-FFF2-40B4-BE49-F238E27FC236}">
                <a16:creationId xmlns:a16="http://schemas.microsoft.com/office/drawing/2014/main" id="{4E1EC452-701E-1548-B46F-BA7E6F1E2932}"/>
              </a:ext>
            </a:extLst>
          </p:cNvPr>
          <p:cNvSpPr/>
          <p:nvPr/>
        </p:nvSpPr>
        <p:spPr>
          <a:xfrm>
            <a:off x="4566253" y="2501120"/>
            <a:ext cx="210391" cy="2286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3" name="Oval 222">
            <a:extLst>
              <a:ext uri="{FF2B5EF4-FFF2-40B4-BE49-F238E27FC236}">
                <a16:creationId xmlns:a16="http://schemas.microsoft.com/office/drawing/2014/main" id="{005FFD95-048C-9F46-B166-4AFD7B84BBA2}"/>
              </a:ext>
            </a:extLst>
          </p:cNvPr>
          <p:cNvSpPr/>
          <p:nvPr/>
        </p:nvSpPr>
        <p:spPr>
          <a:xfrm>
            <a:off x="4839303" y="2501120"/>
            <a:ext cx="210391" cy="228600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4" name="Oval 223">
            <a:extLst>
              <a:ext uri="{FF2B5EF4-FFF2-40B4-BE49-F238E27FC236}">
                <a16:creationId xmlns:a16="http://schemas.microsoft.com/office/drawing/2014/main" id="{12D01D8A-54F0-2D4A-8F9E-CF828262A647}"/>
              </a:ext>
            </a:extLst>
          </p:cNvPr>
          <p:cNvSpPr/>
          <p:nvPr/>
        </p:nvSpPr>
        <p:spPr>
          <a:xfrm>
            <a:off x="5117862" y="2501120"/>
            <a:ext cx="210391" cy="2286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5" name="Oval 224">
            <a:extLst>
              <a:ext uri="{FF2B5EF4-FFF2-40B4-BE49-F238E27FC236}">
                <a16:creationId xmlns:a16="http://schemas.microsoft.com/office/drawing/2014/main" id="{9E539FBB-0507-A54F-A66A-A47894F86A78}"/>
              </a:ext>
            </a:extLst>
          </p:cNvPr>
          <p:cNvSpPr/>
          <p:nvPr/>
        </p:nvSpPr>
        <p:spPr>
          <a:xfrm>
            <a:off x="4566253" y="2792512"/>
            <a:ext cx="210391" cy="228600"/>
          </a:xfrm>
          <a:prstGeom prst="ellipse">
            <a:avLst/>
          </a:prstGeom>
          <a:solidFill>
            <a:srgbClr val="F0F0F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6" name="Oval 225">
            <a:extLst>
              <a:ext uri="{FF2B5EF4-FFF2-40B4-BE49-F238E27FC236}">
                <a16:creationId xmlns:a16="http://schemas.microsoft.com/office/drawing/2014/main" id="{421E3CFB-9FB4-9E4E-AC32-E8E1FF623A77}"/>
              </a:ext>
            </a:extLst>
          </p:cNvPr>
          <p:cNvSpPr/>
          <p:nvPr/>
        </p:nvSpPr>
        <p:spPr>
          <a:xfrm>
            <a:off x="4839303" y="2792512"/>
            <a:ext cx="210391" cy="228600"/>
          </a:xfrm>
          <a:prstGeom prst="ellipse">
            <a:avLst/>
          </a:prstGeom>
          <a:solidFill>
            <a:srgbClr val="F8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7" name="Oval 226">
            <a:extLst>
              <a:ext uri="{FF2B5EF4-FFF2-40B4-BE49-F238E27FC236}">
                <a16:creationId xmlns:a16="http://schemas.microsoft.com/office/drawing/2014/main" id="{BDDC1BD2-CE68-2F46-B037-4DEBF4DD0A76}"/>
              </a:ext>
            </a:extLst>
          </p:cNvPr>
          <p:cNvSpPr/>
          <p:nvPr/>
        </p:nvSpPr>
        <p:spPr>
          <a:xfrm>
            <a:off x="5117862" y="2792512"/>
            <a:ext cx="210391" cy="228600"/>
          </a:xfrm>
          <a:prstGeom prst="ellipse">
            <a:avLst/>
          </a:prstGeom>
          <a:solidFill>
            <a:srgbClr val="F0F0F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8" name="Rounded Rectangle 227">
            <a:extLst>
              <a:ext uri="{FF2B5EF4-FFF2-40B4-BE49-F238E27FC236}">
                <a16:creationId xmlns:a16="http://schemas.microsoft.com/office/drawing/2014/main" id="{ADD1CCE3-AEDC-3842-A692-D2AB8D08623B}"/>
              </a:ext>
            </a:extLst>
          </p:cNvPr>
          <p:cNvSpPr/>
          <p:nvPr/>
        </p:nvSpPr>
        <p:spPr>
          <a:xfrm>
            <a:off x="5637114" y="2158928"/>
            <a:ext cx="992100" cy="965200"/>
          </a:xfrm>
          <a:prstGeom prst="roundRect">
            <a:avLst/>
          </a:prstGeom>
          <a:solidFill>
            <a:srgbClr val="E7B89A"/>
          </a:solidFill>
          <a:ln>
            <a:solidFill>
              <a:schemeClr val="tx1"/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9" name="Oval 228">
            <a:extLst>
              <a:ext uri="{FF2B5EF4-FFF2-40B4-BE49-F238E27FC236}">
                <a16:creationId xmlns:a16="http://schemas.microsoft.com/office/drawing/2014/main" id="{632AB291-4BAB-294C-9EA1-382711502CE9}"/>
              </a:ext>
            </a:extLst>
          </p:cNvPr>
          <p:cNvSpPr/>
          <p:nvPr/>
        </p:nvSpPr>
        <p:spPr>
          <a:xfrm>
            <a:off x="5745725" y="2222428"/>
            <a:ext cx="210391" cy="228600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0" name="Oval 229">
            <a:extLst>
              <a:ext uri="{FF2B5EF4-FFF2-40B4-BE49-F238E27FC236}">
                <a16:creationId xmlns:a16="http://schemas.microsoft.com/office/drawing/2014/main" id="{49FCCA8C-8B95-9048-9868-797A4CC2FF4D}"/>
              </a:ext>
            </a:extLst>
          </p:cNvPr>
          <p:cNvSpPr/>
          <p:nvPr/>
        </p:nvSpPr>
        <p:spPr>
          <a:xfrm>
            <a:off x="6018775" y="2222428"/>
            <a:ext cx="210391" cy="228600"/>
          </a:xfrm>
          <a:prstGeom prst="ellipse">
            <a:avLst/>
          </a:prstGeom>
          <a:solidFill>
            <a:srgbClr val="F0F0F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1" name="Oval 230">
            <a:extLst>
              <a:ext uri="{FF2B5EF4-FFF2-40B4-BE49-F238E27FC236}">
                <a16:creationId xmlns:a16="http://schemas.microsoft.com/office/drawing/2014/main" id="{C82075CB-C9CD-9D41-8864-A307DE16BE5C}"/>
              </a:ext>
            </a:extLst>
          </p:cNvPr>
          <p:cNvSpPr/>
          <p:nvPr/>
        </p:nvSpPr>
        <p:spPr>
          <a:xfrm>
            <a:off x="6297334" y="2222428"/>
            <a:ext cx="210391" cy="228600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2" name="Oval 231">
            <a:extLst>
              <a:ext uri="{FF2B5EF4-FFF2-40B4-BE49-F238E27FC236}">
                <a16:creationId xmlns:a16="http://schemas.microsoft.com/office/drawing/2014/main" id="{CBA739D1-D8A5-B94A-85B9-A1D2F3AE5304}"/>
              </a:ext>
            </a:extLst>
          </p:cNvPr>
          <p:cNvSpPr/>
          <p:nvPr/>
        </p:nvSpPr>
        <p:spPr>
          <a:xfrm>
            <a:off x="5745725" y="2513820"/>
            <a:ext cx="210391" cy="2286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3" name="Oval 232">
            <a:extLst>
              <a:ext uri="{FF2B5EF4-FFF2-40B4-BE49-F238E27FC236}">
                <a16:creationId xmlns:a16="http://schemas.microsoft.com/office/drawing/2014/main" id="{E47CD707-C701-6B41-BC66-C27B9C5CDCCB}"/>
              </a:ext>
            </a:extLst>
          </p:cNvPr>
          <p:cNvSpPr/>
          <p:nvPr/>
        </p:nvSpPr>
        <p:spPr>
          <a:xfrm>
            <a:off x="6018775" y="2513820"/>
            <a:ext cx="210391" cy="228600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4" name="Oval 233">
            <a:extLst>
              <a:ext uri="{FF2B5EF4-FFF2-40B4-BE49-F238E27FC236}">
                <a16:creationId xmlns:a16="http://schemas.microsoft.com/office/drawing/2014/main" id="{69B73BDA-756B-EB4C-8A84-F3A4376A1F2F}"/>
              </a:ext>
            </a:extLst>
          </p:cNvPr>
          <p:cNvSpPr/>
          <p:nvPr/>
        </p:nvSpPr>
        <p:spPr>
          <a:xfrm>
            <a:off x="6297334" y="2513820"/>
            <a:ext cx="210391" cy="2286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5" name="Oval 234">
            <a:extLst>
              <a:ext uri="{FF2B5EF4-FFF2-40B4-BE49-F238E27FC236}">
                <a16:creationId xmlns:a16="http://schemas.microsoft.com/office/drawing/2014/main" id="{BFA42364-B82F-D54B-AF5E-B9F355A9CC23}"/>
              </a:ext>
            </a:extLst>
          </p:cNvPr>
          <p:cNvSpPr/>
          <p:nvPr/>
        </p:nvSpPr>
        <p:spPr>
          <a:xfrm>
            <a:off x="5745725" y="2805212"/>
            <a:ext cx="210391" cy="228600"/>
          </a:xfrm>
          <a:prstGeom prst="ellipse">
            <a:avLst/>
          </a:prstGeom>
          <a:solidFill>
            <a:srgbClr val="F0F0F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6" name="Oval 235">
            <a:extLst>
              <a:ext uri="{FF2B5EF4-FFF2-40B4-BE49-F238E27FC236}">
                <a16:creationId xmlns:a16="http://schemas.microsoft.com/office/drawing/2014/main" id="{286AE936-C459-D949-9D0A-D21FEEFBC085}"/>
              </a:ext>
            </a:extLst>
          </p:cNvPr>
          <p:cNvSpPr/>
          <p:nvPr/>
        </p:nvSpPr>
        <p:spPr>
          <a:xfrm>
            <a:off x="6018775" y="2805212"/>
            <a:ext cx="210391" cy="228600"/>
          </a:xfrm>
          <a:prstGeom prst="ellipse">
            <a:avLst/>
          </a:prstGeom>
          <a:solidFill>
            <a:srgbClr val="F8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7" name="Oval 236">
            <a:extLst>
              <a:ext uri="{FF2B5EF4-FFF2-40B4-BE49-F238E27FC236}">
                <a16:creationId xmlns:a16="http://schemas.microsoft.com/office/drawing/2014/main" id="{E2DC7FD4-07A1-5849-B0E5-527796672709}"/>
              </a:ext>
            </a:extLst>
          </p:cNvPr>
          <p:cNvSpPr/>
          <p:nvPr/>
        </p:nvSpPr>
        <p:spPr>
          <a:xfrm>
            <a:off x="6297334" y="2805212"/>
            <a:ext cx="210391" cy="228600"/>
          </a:xfrm>
          <a:prstGeom prst="ellipse">
            <a:avLst/>
          </a:prstGeom>
          <a:solidFill>
            <a:srgbClr val="F0F0F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8" name="Rounded Rectangle 257">
            <a:extLst>
              <a:ext uri="{FF2B5EF4-FFF2-40B4-BE49-F238E27FC236}">
                <a16:creationId xmlns:a16="http://schemas.microsoft.com/office/drawing/2014/main" id="{F29F303A-8DF2-D449-ACFE-2102563C96C0}"/>
              </a:ext>
            </a:extLst>
          </p:cNvPr>
          <p:cNvSpPr/>
          <p:nvPr/>
        </p:nvSpPr>
        <p:spPr>
          <a:xfrm>
            <a:off x="2254691" y="4231820"/>
            <a:ext cx="992100" cy="965200"/>
          </a:xfrm>
          <a:prstGeom prst="roundRect">
            <a:avLst/>
          </a:prstGeom>
          <a:solidFill>
            <a:srgbClr val="92B3D2"/>
          </a:solidFill>
          <a:ln>
            <a:solidFill>
              <a:schemeClr val="tx1"/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9" name="Oval 258">
            <a:extLst>
              <a:ext uri="{FF2B5EF4-FFF2-40B4-BE49-F238E27FC236}">
                <a16:creationId xmlns:a16="http://schemas.microsoft.com/office/drawing/2014/main" id="{3F6F145D-6447-3E4C-B38A-7309C443EE30}"/>
              </a:ext>
            </a:extLst>
          </p:cNvPr>
          <p:cNvSpPr/>
          <p:nvPr/>
        </p:nvSpPr>
        <p:spPr>
          <a:xfrm>
            <a:off x="2363302" y="4295320"/>
            <a:ext cx="210391" cy="228600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0" name="Oval 259">
            <a:extLst>
              <a:ext uri="{FF2B5EF4-FFF2-40B4-BE49-F238E27FC236}">
                <a16:creationId xmlns:a16="http://schemas.microsoft.com/office/drawing/2014/main" id="{AADF0469-F22E-EA41-8C37-F24BB2DCE4F1}"/>
              </a:ext>
            </a:extLst>
          </p:cNvPr>
          <p:cNvSpPr/>
          <p:nvPr/>
        </p:nvSpPr>
        <p:spPr>
          <a:xfrm>
            <a:off x="2636352" y="4295320"/>
            <a:ext cx="210391" cy="228600"/>
          </a:xfrm>
          <a:prstGeom prst="ellipse">
            <a:avLst/>
          </a:prstGeom>
          <a:solidFill>
            <a:srgbClr val="F0F0F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1" name="Oval 260">
            <a:extLst>
              <a:ext uri="{FF2B5EF4-FFF2-40B4-BE49-F238E27FC236}">
                <a16:creationId xmlns:a16="http://schemas.microsoft.com/office/drawing/2014/main" id="{D0A000A0-161D-3F44-89E3-5C9083E5054B}"/>
              </a:ext>
            </a:extLst>
          </p:cNvPr>
          <p:cNvSpPr/>
          <p:nvPr/>
        </p:nvSpPr>
        <p:spPr>
          <a:xfrm>
            <a:off x="2914911" y="4295320"/>
            <a:ext cx="210391" cy="228600"/>
          </a:xfrm>
          <a:prstGeom prst="ellipse">
            <a:avLst/>
          </a:prstGeom>
          <a:solidFill>
            <a:srgbClr val="E0E0F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2" name="Oval 261">
            <a:extLst>
              <a:ext uri="{FF2B5EF4-FFF2-40B4-BE49-F238E27FC236}">
                <a16:creationId xmlns:a16="http://schemas.microsoft.com/office/drawing/2014/main" id="{A9BE59B7-49B3-B045-91C9-7C98A094C643}"/>
              </a:ext>
            </a:extLst>
          </p:cNvPr>
          <p:cNvSpPr/>
          <p:nvPr/>
        </p:nvSpPr>
        <p:spPr>
          <a:xfrm>
            <a:off x="2363302" y="4586712"/>
            <a:ext cx="210391" cy="2286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3" name="Oval 262">
            <a:extLst>
              <a:ext uri="{FF2B5EF4-FFF2-40B4-BE49-F238E27FC236}">
                <a16:creationId xmlns:a16="http://schemas.microsoft.com/office/drawing/2014/main" id="{BF86795E-5C92-3147-BE2F-207413E90691}"/>
              </a:ext>
            </a:extLst>
          </p:cNvPr>
          <p:cNvSpPr/>
          <p:nvPr/>
        </p:nvSpPr>
        <p:spPr>
          <a:xfrm>
            <a:off x="2636352" y="4586712"/>
            <a:ext cx="210391" cy="228600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4" name="Oval 263">
            <a:extLst>
              <a:ext uri="{FF2B5EF4-FFF2-40B4-BE49-F238E27FC236}">
                <a16:creationId xmlns:a16="http://schemas.microsoft.com/office/drawing/2014/main" id="{0F1FB5A2-6ADD-444A-ADE0-5EFB5C126ACF}"/>
              </a:ext>
            </a:extLst>
          </p:cNvPr>
          <p:cNvSpPr/>
          <p:nvPr/>
        </p:nvSpPr>
        <p:spPr>
          <a:xfrm>
            <a:off x="2914911" y="4586712"/>
            <a:ext cx="210391" cy="2286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5" name="Oval 264">
            <a:extLst>
              <a:ext uri="{FF2B5EF4-FFF2-40B4-BE49-F238E27FC236}">
                <a16:creationId xmlns:a16="http://schemas.microsoft.com/office/drawing/2014/main" id="{CB9C9EB2-4D1F-B140-98F5-EF47AE33FEF2}"/>
              </a:ext>
            </a:extLst>
          </p:cNvPr>
          <p:cNvSpPr/>
          <p:nvPr/>
        </p:nvSpPr>
        <p:spPr>
          <a:xfrm>
            <a:off x="2363302" y="4878104"/>
            <a:ext cx="210391" cy="228600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7" name="Oval 266">
            <a:extLst>
              <a:ext uri="{FF2B5EF4-FFF2-40B4-BE49-F238E27FC236}">
                <a16:creationId xmlns:a16="http://schemas.microsoft.com/office/drawing/2014/main" id="{A0189624-D2F6-1849-A458-75D36781114E}"/>
              </a:ext>
            </a:extLst>
          </p:cNvPr>
          <p:cNvSpPr/>
          <p:nvPr/>
        </p:nvSpPr>
        <p:spPr>
          <a:xfrm>
            <a:off x="2636352" y="4878104"/>
            <a:ext cx="210391" cy="228600"/>
          </a:xfrm>
          <a:prstGeom prst="ellipse">
            <a:avLst/>
          </a:prstGeom>
          <a:solidFill>
            <a:srgbClr val="F8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8" name="Oval 267">
            <a:extLst>
              <a:ext uri="{FF2B5EF4-FFF2-40B4-BE49-F238E27FC236}">
                <a16:creationId xmlns:a16="http://schemas.microsoft.com/office/drawing/2014/main" id="{0CB3A4BA-BFC1-C040-8AFE-BC665D8336DA}"/>
              </a:ext>
            </a:extLst>
          </p:cNvPr>
          <p:cNvSpPr/>
          <p:nvPr/>
        </p:nvSpPr>
        <p:spPr>
          <a:xfrm>
            <a:off x="2914911" y="4878104"/>
            <a:ext cx="210391" cy="228600"/>
          </a:xfrm>
          <a:prstGeom prst="ellipse">
            <a:avLst/>
          </a:prstGeom>
          <a:solidFill>
            <a:srgbClr val="F0F0F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9" name="TextBox 268">
            <a:extLst>
              <a:ext uri="{FF2B5EF4-FFF2-40B4-BE49-F238E27FC236}">
                <a16:creationId xmlns:a16="http://schemas.microsoft.com/office/drawing/2014/main" id="{BAF7896F-A3CE-3F40-A04F-09EEC1BD51BD}"/>
              </a:ext>
            </a:extLst>
          </p:cNvPr>
          <p:cNvSpPr txBox="1"/>
          <p:nvPr/>
        </p:nvSpPr>
        <p:spPr>
          <a:xfrm>
            <a:off x="2276020" y="4821664"/>
            <a:ext cx="307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chemeClr val="bg1"/>
                </a:solidFill>
              </a:rPr>
              <a:t>✽</a:t>
            </a:r>
          </a:p>
        </p:txBody>
      </p:sp>
      <p:sp>
        <p:nvSpPr>
          <p:cNvPr id="270" name="TextBox 269">
            <a:extLst>
              <a:ext uri="{FF2B5EF4-FFF2-40B4-BE49-F238E27FC236}">
                <a16:creationId xmlns:a16="http://schemas.microsoft.com/office/drawing/2014/main" id="{DDDD4BCE-4EED-9441-A519-97F646891E4D}"/>
              </a:ext>
            </a:extLst>
          </p:cNvPr>
          <p:cNvSpPr txBox="1"/>
          <p:nvPr/>
        </p:nvSpPr>
        <p:spPr>
          <a:xfrm>
            <a:off x="2812577" y="4231370"/>
            <a:ext cx="307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✽</a:t>
            </a:r>
          </a:p>
        </p:txBody>
      </p:sp>
      <p:sp>
        <p:nvSpPr>
          <p:cNvPr id="271" name="Rounded Rectangle 270">
            <a:extLst>
              <a:ext uri="{FF2B5EF4-FFF2-40B4-BE49-F238E27FC236}">
                <a16:creationId xmlns:a16="http://schemas.microsoft.com/office/drawing/2014/main" id="{1AE23FCE-F3E8-D64F-8A92-E28E200C404F}"/>
              </a:ext>
            </a:extLst>
          </p:cNvPr>
          <p:cNvSpPr/>
          <p:nvPr/>
        </p:nvSpPr>
        <p:spPr>
          <a:xfrm>
            <a:off x="5044068" y="4241309"/>
            <a:ext cx="992100" cy="965200"/>
          </a:xfrm>
          <a:prstGeom prst="roundRect">
            <a:avLst/>
          </a:prstGeom>
          <a:solidFill>
            <a:srgbClr val="E7B89A"/>
          </a:solidFill>
          <a:ln>
            <a:solidFill>
              <a:schemeClr val="tx1"/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2" name="Oval 271">
            <a:extLst>
              <a:ext uri="{FF2B5EF4-FFF2-40B4-BE49-F238E27FC236}">
                <a16:creationId xmlns:a16="http://schemas.microsoft.com/office/drawing/2014/main" id="{4019156D-F057-CE40-A125-1BF9934E2828}"/>
              </a:ext>
            </a:extLst>
          </p:cNvPr>
          <p:cNvSpPr/>
          <p:nvPr/>
        </p:nvSpPr>
        <p:spPr>
          <a:xfrm>
            <a:off x="5152679" y="4304809"/>
            <a:ext cx="210391" cy="228600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3" name="Oval 272">
            <a:extLst>
              <a:ext uri="{FF2B5EF4-FFF2-40B4-BE49-F238E27FC236}">
                <a16:creationId xmlns:a16="http://schemas.microsoft.com/office/drawing/2014/main" id="{40C9266A-398F-784D-8A60-A7CEE37960EC}"/>
              </a:ext>
            </a:extLst>
          </p:cNvPr>
          <p:cNvSpPr/>
          <p:nvPr/>
        </p:nvSpPr>
        <p:spPr>
          <a:xfrm>
            <a:off x="5425729" y="4304809"/>
            <a:ext cx="210391" cy="228600"/>
          </a:xfrm>
          <a:prstGeom prst="ellipse">
            <a:avLst/>
          </a:prstGeom>
          <a:solidFill>
            <a:srgbClr val="F0F0F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4" name="Oval 273">
            <a:extLst>
              <a:ext uri="{FF2B5EF4-FFF2-40B4-BE49-F238E27FC236}">
                <a16:creationId xmlns:a16="http://schemas.microsoft.com/office/drawing/2014/main" id="{0FC17A08-6DC4-8E47-98BC-66DC47335AA9}"/>
              </a:ext>
            </a:extLst>
          </p:cNvPr>
          <p:cNvSpPr/>
          <p:nvPr/>
        </p:nvSpPr>
        <p:spPr>
          <a:xfrm>
            <a:off x="5704288" y="4304809"/>
            <a:ext cx="210391" cy="228600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5" name="Oval 274">
            <a:extLst>
              <a:ext uri="{FF2B5EF4-FFF2-40B4-BE49-F238E27FC236}">
                <a16:creationId xmlns:a16="http://schemas.microsoft.com/office/drawing/2014/main" id="{2BDDA6A3-DBF7-1A40-8593-7DCB0FF31104}"/>
              </a:ext>
            </a:extLst>
          </p:cNvPr>
          <p:cNvSpPr/>
          <p:nvPr/>
        </p:nvSpPr>
        <p:spPr>
          <a:xfrm>
            <a:off x="5152679" y="4596201"/>
            <a:ext cx="210391" cy="2286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6" name="Oval 275">
            <a:extLst>
              <a:ext uri="{FF2B5EF4-FFF2-40B4-BE49-F238E27FC236}">
                <a16:creationId xmlns:a16="http://schemas.microsoft.com/office/drawing/2014/main" id="{5B3BEFF9-8A4A-3547-953B-37FBCEDDCEF6}"/>
              </a:ext>
            </a:extLst>
          </p:cNvPr>
          <p:cNvSpPr/>
          <p:nvPr/>
        </p:nvSpPr>
        <p:spPr>
          <a:xfrm>
            <a:off x="5425729" y="4596201"/>
            <a:ext cx="210391" cy="228600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7" name="Oval 276">
            <a:extLst>
              <a:ext uri="{FF2B5EF4-FFF2-40B4-BE49-F238E27FC236}">
                <a16:creationId xmlns:a16="http://schemas.microsoft.com/office/drawing/2014/main" id="{C14C008D-BC49-9049-AC45-28D397667B19}"/>
              </a:ext>
            </a:extLst>
          </p:cNvPr>
          <p:cNvSpPr/>
          <p:nvPr/>
        </p:nvSpPr>
        <p:spPr>
          <a:xfrm>
            <a:off x="5704288" y="4596201"/>
            <a:ext cx="210391" cy="2286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8" name="Oval 277">
            <a:extLst>
              <a:ext uri="{FF2B5EF4-FFF2-40B4-BE49-F238E27FC236}">
                <a16:creationId xmlns:a16="http://schemas.microsoft.com/office/drawing/2014/main" id="{93C0B5BD-763A-8B4C-9EE9-CD3DD2951262}"/>
              </a:ext>
            </a:extLst>
          </p:cNvPr>
          <p:cNvSpPr/>
          <p:nvPr/>
        </p:nvSpPr>
        <p:spPr>
          <a:xfrm>
            <a:off x="5152679" y="4887593"/>
            <a:ext cx="210391" cy="228600"/>
          </a:xfrm>
          <a:prstGeom prst="ellipse">
            <a:avLst/>
          </a:prstGeom>
          <a:solidFill>
            <a:srgbClr val="F0F0F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9" name="Oval 278">
            <a:extLst>
              <a:ext uri="{FF2B5EF4-FFF2-40B4-BE49-F238E27FC236}">
                <a16:creationId xmlns:a16="http://schemas.microsoft.com/office/drawing/2014/main" id="{7D37C80D-6652-B84A-9865-59BAA5EE2FD1}"/>
              </a:ext>
            </a:extLst>
          </p:cNvPr>
          <p:cNvSpPr/>
          <p:nvPr/>
        </p:nvSpPr>
        <p:spPr>
          <a:xfrm>
            <a:off x="5425729" y="4887593"/>
            <a:ext cx="210391" cy="228600"/>
          </a:xfrm>
          <a:prstGeom prst="ellipse">
            <a:avLst/>
          </a:prstGeom>
          <a:solidFill>
            <a:srgbClr val="F8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0" name="Oval 279">
            <a:extLst>
              <a:ext uri="{FF2B5EF4-FFF2-40B4-BE49-F238E27FC236}">
                <a16:creationId xmlns:a16="http://schemas.microsoft.com/office/drawing/2014/main" id="{D4C00B09-93D0-2E4B-B456-7CD50CD0CC6E}"/>
              </a:ext>
            </a:extLst>
          </p:cNvPr>
          <p:cNvSpPr/>
          <p:nvPr/>
        </p:nvSpPr>
        <p:spPr>
          <a:xfrm>
            <a:off x="5704288" y="4887593"/>
            <a:ext cx="210391" cy="228600"/>
          </a:xfrm>
          <a:prstGeom prst="ellipse">
            <a:avLst/>
          </a:prstGeom>
          <a:solidFill>
            <a:srgbClr val="F0F0F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1" name="TextBox 280">
            <a:extLst>
              <a:ext uri="{FF2B5EF4-FFF2-40B4-BE49-F238E27FC236}">
                <a16:creationId xmlns:a16="http://schemas.microsoft.com/office/drawing/2014/main" id="{187E3429-D173-324A-B850-13B698170139}"/>
              </a:ext>
            </a:extLst>
          </p:cNvPr>
          <p:cNvSpPr txBox="1"/>
          <p:nvPr/>
        </p:nvSpPr>
        <p:spPr>
          <a:xfrm>
            <a:off x="5617106" y="4245548"/>
            <a:ext cx="307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chemeClr val="bg1"/>
                </a:solidFill>
              </a:rPr>
              <a:t>✽</a:t>
            </a:r>
          </a:p>
        </p:txBody>
      </p:sp>
      <p:sp>
        <p:nvSpPr>
          <p:cNvPr id="282" name="TextBox 281">
            <a:extLst>
              <a:ext uri="{FF2B5EF4-FFF2-40B4-BE49-F238E27FC236}">
                <a16:creationId xmlns:a16="http://schemas.microsoft.com/office/drawing/2014/main" id="{B73499F1-EBAF-B743-81F8-0D5B20BB25B6}"/>
              </a:ext>
            </a:extLst>
          </p:cNvPr>
          <p:cNvSpPr txBox="1"/>
          <p:nvPr/>
        </p:nvSpPr>
        <p:spPr>
          <a:xfrm>
            <a:off x="5058823" y="4824629"/>
            <a:ext cx="307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✽</a:t>
            </a:r>
          </a:p>
        </p:txBody>
      </p:sp>
      <p:sp>
        <p:nvSpPr>
          <p:cNvPr id="287" name="TextBox 286">
            <a:extLst>
              <a:ext uri="{FF2B5EF4-FFF2-40B4-BE49-F238E27FC236}">
                <a16:creationId xmlns:a16="http://schemas.microsoft.com/office/drawing/2014/main" id="{39CFF7E4-7730-E543-81BB-BC000158B3BA}"/>
              </a:ext>
            </a:extLst>
          </p:cNvPr>
          <p:cNvSpPr txBox="1"/>
          <p:nvPr/>
        </p:nvSpPr>
        <p:spPr>
          <a:xfrm>
            <a:off x="38186" y="4409620"/>
            <a:ext cx="307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✽</a:t>
            </a:r>
          </a:p>
        </p:txBody>
      </p:sp>
      <p:sp>
        <p:nvSpPr>
          <p:cNvPr id="289" name="TextBox 288">
            <a:extLst>
              <a:ext uri="{FF2B5EF4-FFF2-40B4-BE49-F238E27FC236}">
                <a16:creationId xmlns:a16="http://schemas.microsoft.com/office/drawing/2014/main" id="{11690FFB-D4E0-DD42-9BCD-F25728B23A15}"/>
              </a:ext>
            </a:extLst>
          </p:cNvPr>
          <p:cNvSpPr txBox="1"/>
          <p:nvPr/>
        </p:nvSpPr>
        <p:spPr>
          <a:xfrm>
            <a:off x="545242" y="82562"/>
            <a:ext cx="79438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b="1" dirty="0">
                <a:latin typeface="Arial" panose="020B0604020202020204" pitchFamily="34" charset="0"/>
                <a:cs typeface="Arial" panose="020B0604020202020204" pitchFamily="34" charset="0"/>
              </a:rPr>
              <a:t>Classical analysis: </a:t>
            </a:r>
            <a:r>
              <a:rPr lang="en-CA" sz="2800" dirty="0">
                <a:latin typeface="Arial" panose="020B0604020202020204" pitchFamily="34" charset="0"/>
                <a:cs typeface="Arial" panose="020B0604020202020204" pitchFamily="34" charset="0"/>
              </a:rPr>
              <a:t>contrast per group</a:t>
            </a:r>
          </a:p>
        </p:txBody>
      </p:sp>
      <p:sp>
        <p:nvSpPr>
          <p:cNvPr id="291" name="TextBox 290">
            <a:extLst>
              <a:ext uri="{FF2B5EF4-FFF2-40B4-BE49-F238E27FC236}">
                <a16:creationId xmlns:a16="http://schemas.microsoft.com/office/drawing/2014/main" id="{FCC62940-6EE8-4646-A869-6CFD1510E0DD}"/>
              </a:ext>
            </a:extLst>
          </p:cNvPr>
          <p:cNvSpPr txBox="1"/>
          <p:nvPr/>
        </p:nvSpPr>
        <p:spPr>
          <a:xfrm>
            <a:off x="301797" y="4431432"/>
            <a:ext cx="18804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 err="1"/>
              <a:t>Differencial</a:t>
            </a:r>
            <a:r>
              <a:rPr lang="es-ES" sz="1400" dirty="0"/>
              <a:t> </a:t>
            </a:r>
            <a:r>
              <a:rPr lang="es-ES" sz="1400" dirty="0" err="1"/>
              <a:t>expression</a:t>
            </a:r>
            <a:endParaRPr lang="en-CA" sz="1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20782F9-33D3-FF42-9615-17EE6FBD4710}"/>
              </a:ext>
            </a:extLst>
          </p:cNvPr>
          <p:cNvSpPr txBox="1"/>
          <p:nvPr/>
        </p:nvSpPr>
        <p:spPr>
          <a:xfrm>
            <a:off x="5686415" y="5726387"/>
            <a:ext cx="9664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>
                <a:latin typeface="Arial" panose="020B0604020202020204" pitchFamily="34" charset="0"/>
                <a:cs typeface="Arial" panose="020B0604020202020204" pitchFamily="34" charset="0"/>
              </a:rPr>
              <a:t>log(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5E451623-56CD-9C43-9F09-9F984B5751D5}"/>
              </a:ext>
            </a:extLst>
          </p:cNvPr>
          <p:cNvSpPr txBox="1"/>
          <p:nvPr/>
        </p:nvSpPr>
        <p:spPr>
          <a:xfrm>
            <a:off x="8646282" y="5723256"/>
            <a:ext cx="9664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6785A620-7034-DC4F-88B0-386AD7077E75}"/>
              </a:ext>
            </a:extLst>
          </p:cNvPr>
          <p:cNvSpPr txBox="1"/>
          <p:nvPr/>
        </p:nvSpPr>
        <p:spPr>
          <a:xfrm>
            <a:off x="356379" y="2874683"/>
            <a:ext cx="15017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/>
              <a:t>Low expression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14B0E023-DA7E-C843-AC74-496787386A41}"/>
              </a:ext>
            </a:extLst>
          </p:cNvPr>
          <p:cNvSpPr txBox="1"/>
          <p:nvPr/>
        </p:nvSpPr>
        <p:spPr>
          <a:xfrm>
            <a:off x="387716" y="3324987"/>
            <a:ext cx="15017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/>
              <a:t>High </a:t>
            </a:r>
            <a:r>
              <a:rPr lang="en-CA" sz="1400" dirty="0"/>
              <a:t>expression</a:t>
            </a:r>
          </a:p>
          <a:p>
            <a:endParaRPr lang="en-CA" sz="1400" dirty="0"/>
          </a:p>
        </p:txBody>
      </p:sp>
      <p:sp>
        <p:nvSpPr>
          <p:cNvPr id="147" name="Oval 146">
            <a:extLst>
              <a:ext uri="{FF2B5EF4-FFF2-40B4-BE49-F238E27FC236}">
                <a16:creationId xmlns:a16="http://schemas.microsoft.com/office/drawing/2014/main" id="{6B291D31-B7C8-D44C-AA42-4084D0300E31}"/>
              </a:ext>
            </a:extLst>
          </p:cNvPr>
          <p:cNvSpPr/>
          <p:nvPr/>
        </p:nvSpPr>
        <p:spPr>
          <a:xfrm>
            <a:off x="99295" y="4019278"/>
            <a:ext cx="210391" cy="228600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D8FBAABD-F87D-8B48-98B9-A210986839F4}"/>
              </a:ext>
            </a:extLst>
          </p:cNvPr>
          <p:cNvSpPr txBox="1"/>
          <p:nvPr/>
        </p:nvSpPr>
        <p:spPr>
          <a:xfrm>
            <a:off x="301797" y="3951762"/>
            <a:ext cx="15017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 err="1"/>
              <a:t>Platform</a:t>
            </a:r>
            <a:r>
              <a:rPr lang="es-ES" sz="1400" dirty="0"/>
              <a:t> </a:t>
            </a:r>
            <a:r>
              <a:rPr lang="es-ES" sz="1400" dirty="0" err="1"/>
              <a:t>variation</a:t>
            </a:r>
            <a:endParaRPr lang="en-CA" sz="1400" dirty="0"/>
          </a:p>
        </p:txBody>
      </p:sp>
      <p:sp>
        <p:nvSpPr>
          <p:cNvPr id="149" name="Triangle 148">
            <a:extLst>
              <a:ext uri="{FF2B5EF4-FFF2-40B4-BE49-F238E27FC236}">
                <a16:creationId xmlns:a16="http://schemas.microsoft.com/office/drawing/2014/main" id="{1238808D-FEEC-CE4C-8300-121069AAF718}"/>
              </a:ext>
            </a:extLst>
          </p:cNvPr>
          <p:cNvSpPr/>
          <p:nvPr/>
        </p:nvSpPr>
        <p:spPr>
          <a:xfrm>
            <a:off x="105445" y="2878413"/>
            <a:ext cx="219109" cy="682963"/>
          </a:xfrm>
          <a:prstGeom prst="triangle">
            <a:avLst/>
          </a:prstGeom>
          <a:gradFill flip="none" rotWithShape="1">
            <a:gsLst>
              <a:gs pos="0">
                <a:schemeClr val="bg2">
                  <a:lumMod val="25000"/>
                </a:schemeClr>
              </a:gs>
              <a:gs pos="50000">
                <a:schemeClr val="bg1">
                  <a:lumMod val="65000"/>
                </a:schemeClr>
              </a:gs>
              <a:gs pos="100000">
                <a:srgbClr val="521B93">
                  <a:tint val="23500"/>
                  <a:satMod val="160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3903842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Rounded Rectangle 112">
            <a:extLst>
              <a:ext uri="{FF2B5EF4-FFF2-40B4-BE49-F238E27FC236}">
                <a16:creationId xmlns:a16="http://schemas.microsoft.com/office/drawing/2014/main" id="{A569B1CC-9AD1-EA4A-B105-6D360D5D4BA6}"/>
              </a:ext>
            </a:extLst>
          </p:cNvPr>
          <p:cNvSpPr/>
          <p:nvPr/>
        </p:nvSpPr>
        <p:spPr>
          <a:xfrm>
            <a:off x="5758613" y="1438868"/>
            <a:ext cx="2667339" cy="4678866"/>
          </a:xfrm>
          <a:prstGeom prst="roundRect">
            <a:avLst/>
          </a:prstGeom>
          <a:solidFill>
            <a:srgbClr val="EFDF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4" name="Rounded Rectangle 113">
            <a:extLst>
              <a:ext uri="{FF2B5EF4-FFF2-40B4-BE49-F238E27FC236}">
                <a16:creationId xmlns:a16="http://schemas.microsoft.com/office/drawing/2014/main" id="{39C82D42-672F-7A46-B07D-4598B847B004}"/>
              </a:ext>
            </a:extLst>
          </p:cNvPr>
          <p:cNvSpPr/>
          <p:nvPr/>
        </p:nvSpPr>
        <p:spPr>
          <a:xfrm>
            <a:off x="2886134" y="1463291"/>
            <a:ext cx="2667339" cy="4659351"/>
          </a:xfrm>
          <a:prstGeom prst="roundRect">
            <a:avLst/>
          </a:prstGeom>
          <a:solidFill>
            <a:schemeClr val="accent5">
              <a:lumMod val="20000"/>
              <a:lumOff val="80000"/>
              <a:alpha val="9098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7" name="Rounded Rectangle 186">
            <a:extLst>
              <a:ext uri="{FF2B5EF4-FFF2-40B4-BE49-F238E27FC236}">
                <a16:creationId xmlns:a16="http://schemas.microsoft.com/office/drawing/2014/main" id="{9652FA04-E8B2-CC49-B40C-0A58E6429C45}"/>
              </a:ext>
            </a:extLst>
          </p:cNvPr>
          <p:cNvSpPr/>
          <p:nvPr/>
        </p:nvSpPr>
        <p:spPr>
          <a:xfrm>
            <a:off x="3111519" y="2336574"/>
            <a:ext cx="1168296" cy="1574600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E4A9E113-1408-7848-8983-FF6BDE0B60A2}"/>
              </a:ext>
            </a:extLst>
          </p:cNvPr>
          <p:cNvSpPr txBox="1"/>
          <p:nvPr/>
        </p:nvSpPr>
        <p:spPr>
          <a:xfrm>
            <a:off x="3425387" y="3464583"/>
            <a:ext cx="70223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>
                <a:solidFill>
                  <a:srgbClr val="FF0000"/>
                </a:solidFill>
              </a:rPr>
              <a:t>Ref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28101F1C-B04F-054B-8029-C3E56ED67B06}"/>
              </a:ext>
            </a:extLst>
          </p:cNvPr>
          <p:cNvSpPr txBox="1"/>
          <p:nvPr/>
        </p:nvSpPr>
        <p:spPr>
          <a:xfrm>
            <a:off x="4542844" y="3494024"/>
            <a:ext cx="70223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/>
              <a:t>Test</a:t>
            </a: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73948253-BE1E-424C-9394-CDE81C131277}"/>
              </a:ext>
            </a:extLst>
          </p:cNvPr>
          <p:cNvSpPr txBox="1"/>
          <p:nvPr/>
        </p:nvSpPr>
        <p:spPr>
          <a:xfrm>
            <a:off x="6118256" y="3495906"/>
            <a:ext cx="70223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/>
              <a:t>Test</a:t>
            </a: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BDBBCC1E-A2D9-F247-946B-BAFE2D7F463B}"/>
              </a:ext>
            </a:extLst>
          </p:cNvPr>
          <p:cNvSpPr txBox="1"/>
          <p:nvPr/>
        </p:nvSpPr>
        <p:spPr>
          <a:xfrm>
            <a:off x="725926" y="743483"/>
            <a:ext cx="4564005" cy="323165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CA" sz="1500" dirty="0"/>
              <a:t>Each experiment is treated separately </a:t>
            </a:r>
          </a:p>
        </p:txBody>
      </p:sp>
      <p:sp>
        <p:nvSpPr>
          <p:cNvPr id="102" name="Rounded Rectangle 101">
            <a:extLst>
              <a:ext uri="{FF2B5EF4-FFF2-40B4-BE49-F238E27FC236}">
                <a16:creationId xmlns:a16="http://schemas.microsoft.com/office/drawing/2014/main" id="{A517D120-F89F-B846-83C9-11C114A1D65A}"/>
              </a:ext>
            </a:extLst>
          </p:cNvPr>
          <p:cNvSpPr/>
          <p:nvPr/>
        </p:nvSpPr>
        <p:spPr>
          <a:xfrm>
            <a:off x="3900802" y="4502470"/>
            <a:ext cx="992100" cy="965200"/>
          </a:xfrm>
          <a:prstGeom prst="roundRect">
            <a:avLst/>
          </a:prstGeom>
          <a:solidFill>
            <a:srgbClr val="1D4999">
              <a:alpha val="45098"/>
            </a:srgbClr>
          </a:solidFill>
          <a:ln>
            <a:solidFill>
              <a:schemeClr val="tx1"/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0B4E40DC-4039-CD44-876E-9022555F40FD}"/>
              </a:ext>
            </a:extLst>
          </p:cNvPr>
          <p:cNvSpPr/>
          <p:nvPr/>
        </p:nvSpPr>
        <p:spPr>
          <a:xfrm>
            <a:off x="4009413" y="4565970"/>
            <a:ext cx="210391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E7458064-9ED7-E74B-9313-67E9CB8B646C}"/>
              </a:ext>
            </a:extLst>
          </p:cNvPr>
          <p:cNvSpPr/>
          <p:nvPr/>
        </p:nvSpPr>
        <p:spPr>
          <a:xfrm>
            <a:off x="4282463" y="4565970"/>
            <a:ext cx="210391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0F058651-1522-2C48-BC1F-A561CC733174}"/>
              </a:ext>
            </a:extLst>
          </p:cNvPr>
          <p:cNvSpPr/>
          <p:nvPr/>
        </p:nvSpPr>
        <p:spPr>
          <a:xfrm>
            <a:off x="4561022" y="4565970"/>
            <a:ext cx="210391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69F74AFD-02E8-D440-A49D-75A58BF97A8E}"/>
              </a:ext>
            </a:extLst>
          </p:cNvPr>
          <p:cNvSpPr/>
          <p:nvPr/>
        </p:nvSpPr>
        <p:spPr>
          <a:xfrm>
            <a:off x="4009413" y="4857362"/>
            <a:ext cx="210391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D5E0B2C2-4882-9644-87DB-E25803C6211D}"/>
              </a:ext>
            </a:extLst>
          </p:cNvPr>
          <p:cNvSpPr/>
          <p:nvPr/>
        </p:nvSpPr>
        <p:spPr>
          <a:xfrm>
            <a:off x="4282463" y="4857362"/>
            <a:ext cx="210391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3DC5C234-07D1-8749-B845-A0B96F893729}"/>
              </a:ext>
            </a:extLst>
          </p:cNvPr>
          <p:cNvSpPr/>
          <p:nvPr/>
        </p:nvSpPr>
        <p:spPr>
          <a:xfrm>
            <a:off x="4561022" y="4857362"/>
            <a:ext cx="210391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6C9AD929-0645-4E49-9E15-7F2794851416}"/>
              </a:ext>
            </a:extLst>
          </p:cNvPr>
          <p:cNvSpPr/>
          <p:nvPr/>
        </p:nvSpPr>
        <p:spPr>
          <a:xfrm>
            <a:off x="4009413" y="5148754"/>
            <a:ext cx="210391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709149F8-8798-0A4A-8298-70EEFC01AAAE}"/>
              </a:ext>
            </a:extLst>
          </p:cNvPr>
          <p:cNvSpPr/>
          <p:nvPr/>
        </p:nvSpPr>
        <p:spPr>
          <a:xfrm>
            <a:off x="4282463" y="5148754"/>
            <a:ext cx="210391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F8B5E07F-9213-1D4B-80B6-A17728B220BA}"/>
              </a:ext>
            </a:extLst>
          </p:cNvPr>
          <p:cNvSpPr/>
          <p:nvPr/>
        </p:nvSpPr>
        <p:spPr>
          <a:xfrm>
            <a:off x="4561022" y="5148754"/>
            <a:ext cx="210391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A9D4C0D4-64FC-0840-9B28-3000A74070FF}"/>
              </a:ext>
            </a:extLst>
          </p:cNvPr>
          <p:cNvSpPr txBox="1"/>
          <p:nvPr/>
        </p:nvSpPr>
        <p:spPr>
          <a:xfrm>
            <a:off x="3460179" y="4004081"/>
            <a:ext cx="2313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Control vs Control</a:t>
            </a: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EEB69CD1-7A3D-5646-9413-FA94EEBD5FF2}"/>
              </a:ext>
            </a:extLst>
          </p:cNvPr>
          <p:cNvSpPr txBox="1"/>
          <p:nvPr/>
        </p:nvSpPr>
        <p:spPr>
          <a:xfrm>
            <a:off x="6130750" y="4003276"/>
            <a:ext cx="2407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Control vs Patient</a:t>
            </a: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1FB05F07-45A6-2D49-BA17-6596B76555E7}"/>
              </a:ext>
            </a:extLst>
          </p:cNvPr>
          <p:cNvSpPr txBox="1"/>
          <p:nvPr/>
        </p:nvSpPr>
        <p:spPr>
          <a:xfrm>
            <a:off x="3790622" y="5502540"/>
            <a:ext cx="1222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>
                <a:solidFill>
                  <a:srgbClr val="FF0000"/>
                </a:solidFill>
              </a:rPr>
              <a:t>Ref </a:t>
            </a:r>
            <a:r>
              <a:rPr lang="en-CA" b="1" dirty="0"/>
              <a:t>vs Test</a:t>
            </a:r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263458C4-1AD9-7D42-9E92-681250D43DFE}"/>
              </a:ext>
            </a:extLst>
          </p:cNvPr>
          <p:cNvSpPr txBox="1"/>
          <p:nvPr/>
        </p:nvSpPr>
        <p:spPr>
          <a:xfrm>
            <a:off x="7342553" y="3512307"/>
            <a:ext cx="70223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/>
              <a:t>Test</a:t>
            </a:r>
          </a:p>
        </p:txBody>
      </p:sp>
      <p:sp>
        <p:nvSpPr>
          <p:cNvPr id="4" name="U-Turn Arrow 3">
            <a:extLst>
              <a:ext uri="{FF2B5EF4-FFF2-40B4-BE49-F238E27FC236}">
                <a16:creationId xmlns:a16="http://schemas.microsoft.com/office/drawing/2014/main" id="{2EB208C9-1261-774B-84A0-2CAABBEE2C3B}"/>
              </a:ext>
            </a:extLst>
          </p:cNvPr>
          <p:cNvSpPr/>
          <p:nvPr/>
        </p:nvSpPr>
        <p:spPr>
          <a:xfrm>
            <a:off x="3691457" y="1682495"/>
            <a:ext cx="1297802" cy="764049"/>
          </a:xfrm>
          <a:prstGeom prst="uturnArrow">
            <a:avLst>
              <a:gd name="adj1" fmla="val 0"/>
              <a:gd name="adj2" fmla="val 25000"/>
              <a:gd name="adj3" fmla="val 26684"/>
              <a:gd name="adj4" fmla="val 43750"/>
              <a:gd name="adj5" fmla="val 10000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220" name="U-Turn Arrow 219">
            <a:extLst>
              <a:ext uri="{FF2B5EF4-FFF2-40B4-BE49-F238E27FC236}">
                <a16:creationId xmlns:a16="http://schemas.microsoft.com/office/drawing/2014/main" id="{77DC6CB0-06E2-2D47-AA26-11A4BB0E3AC6}"/>
              </a:ext>
            </a:extLst>
          </p:cNvPr>
          <p:cNvSpPr/>
          <p:nvPr/>
        </p:nvSpPr>
        <p:spPr>
          <a:xfrm>
            <a:off x="3677425" y="1669447"/>
            <a:ext cx="2916799" cy="764049"/>
          </a:xfrm>
          <a:prstGeom prst="uturnArrow">
            <a:avLst>
              <a:gd name="adj1" fmla="val 0"/>
              <a:gd name="adj2" fmla="val 25000"/>
              <a:gd name="adj3" fmla="val 26684"/>
              <a:gd name="adj4" fmla="val 43750"/>
              <a:gd name="adj5" fmla="val 10000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221" name="U-Turn Arrow 220">
            <a:extLst>
              <a:ext uri="{FF2B5EF4-FFF2-40B4-BE49-F238E27FC236}">
                <a16:creationId xmlns:a16="http://schemas.microsoft.com/office/drawing/2014/main" id="{44EEED12-1263-9F4E-8C4F-A5F9BAA497F4}"/>
              </a:ext>
            </a:extLst>
          </p:cNvPr>
          <p:cNvSpPr/>
          <p:nvPr/>
        </p:nvSpPr>
        <p:spPr>
          <a:xfrm>
            <a:off x="3677422" y="1678936"/>
            <a:ext cx="4115470" cy="764049"/>
          </a:xfrm>
          <a:prstGeom prst="uturnArrow">
            <a:avLst>
              <a:gd name="adj1" fmla="val 0"/>
              <a:gd name="adj2" fmla="val 25000"/>
              <a:gd name="adj3" fmla="val 26684"/>
              <a:gd name="adj4" fmla="val 43750"/>
              <a:gd name="adj5" fmla="val 10000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233" name="Rounded Rectangle 232">
            <a:extLst>
              <a:ext uri="{FF2B5EF4-FFF2-40B4-BE49-F238E27FC236}">
                <a16:creationId xmlns:a16="http://schemas.microsoft.com/office/drawing/2014/main" id="{ABAB41C1-5A72-A144-BDAF-394D696679D6}"/>
              </a:ext>
            </a:extLst>
          </p:cNvPr>
          <p:cNvSpPr/>
          <p:nvPr/>
        </p:nvSpPr>
        <p:spPr>
          <a:xfrm>
            <a:off x="424802" y="1528657"/>
            <a:ext cx="1841622" cy="2217774"/>
          </a:xfrm>
          <a:prstGeom prst="roundRect">
            <a:avLst/>
          </a:prstGeom>
          <a:solidFill>
            <a:srgbClr val="48A2A0">
              <a:alpha val="2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234" name="Picture 233">
            <a:extLst>
              <a:ext uri="{FF2B5EF4-FFF2-40B4-BE49-F238E27FC236}">
                <a16:creationId xmlns:a16="http://schemas.microsoft.com/office/drawing/2014/main" id="{E74722E0-E438-EA4C-A2B8-81A8AC8D9F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3721" y="1957383"/>
            <a:ext cx="1071670" cy="168818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35" name="TextBox 234">
            <a:extLst>
              <a:ext uri="{FF2B5EF4-FFF2-40B4-BE49-F238E27FC236}">
                <a16:creationId xmlns:a16="http://schemas.microsoft.com/office/drawing/2014/main" id="{2ED4702B-89AA-1A4F-B0FD-1C487A8A6B7C}"/>
              </a:ext>
            </a:extLst>
          </p:cNvPr>
          <p:cNvSpPr txBox="1"/>
          <p:nvPr/>
        </p:nvSpPr>
        <p:spPr>
          <a:xfrm>
            <a:off x="424804" y="1489593"/>
            <a:ext cx="1830003" cy="400110"/>
          </a:xfrm>
          <a:prstGeom prst="rect">
            <a:avLst/>
          </a:prstGeom>
          <a:solidFill>
            <a:srgbClr val="39838B"/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CA" sz="2000" b="1" dirty="0"/>
              <a:t>Affymetrix</a:t>
            </a:r>
          </a:p>
        </p:txBody>
      </p:sp>
      <p:sp>
        <p:nvSpPr>
          <p:cNvPr id="236" name="Rounded Rectangle 235">
            <a:extLst>
              <a:ext uri="{FF2B5EF4-FFF2-40B4-BE49-F238E27FC236}">
                <a16:creationId xmlns:a16="http://schemas.microsoft.com/office/drawing/2014/main" id="{41584DD6-56E6-6847-966E-1712C48EBCC8}"/>
              </a:ext>
            </a:extLst>
          </p:cNvPr>
          <p:cNvSpPr/>
          <p:nvPr/>
        </p:nvSpPr>
        <p:spPr>
          <a:xfrm>
            <a:off x="5921859" y="4508693"/>
            <a:ext cx="992100" cy="965200"/>
          </a:xfrm>
          <a:prstGeom prst="roundRect">
            <a:avLst/>
          </a:prstGeom>
          <a:solidFill>
            <a:srgbClr val="D29500">
              <a:alpha val="36078"/>
            </a:srgbClr>
          </a:solidFill>
          <a:ln>
            <a:solidFill>
              <a:schemeClr val="tx1"/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8" name="Oval 237">
            <a:extLst>
              <a:ext uri="{FF2B5EF4-FFF2-40B4-BE49-F238E27FC236}">
                <a16:creationId xmlns:a16="http://schemas.microsoft.com/office/drawing/2014/main" id="{C05A5B41-31B9-AC42-B5BD-2618AA8D3D20}"/>
              </a:ext>
            </a:extLst>
          </p:cNvPr>
          <p:cNvSpPr/>
          <p:nvPr/>
        </p:nvSpPr>
        <p:spPr>
          <a:xfrm>
            <a:off x="6303520" y="4572193"/>
            <a:ext cx="210391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ysClr val="windowText" lastClr="000000"/>
              </a:solidFill>
            </a:endParaRPr>
          </a:p>
        </p:txBody>
      </p:sp>
      <p:sp>
        <p:nvSpPr>
          <p:cNvPr id="239" name="Oval 238">
            <a:extLst>
              <a:ext uri="{FF2B5EF4-FFF2-40B4-BE49-F238E27FC236}">
                <a16:creationId xmlns:a16="http://schemas.microsoft.com/office/drawing/2014/main" id="{07FDC59F-26DB-354D-912B-D9B63EBBEC5E}"/>
              </a:ext>
            </a:extLst>
          </p:cNvPr>
          <p:cNvSpPr/>
          <p:nvPr/>
        </p:nvSpPr>
        <p:spPr>
          <a:xfrm>
            <a:off x="6582079" y="4572193"/>
            <a:ext cx="210391" cy="2286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ysClr val="windowText" lastClr="000000"/>
              </a:solidFill>
            </a:endParaRPr>
          </a:p>
        </p:txBody>
      </p:sp>
      <p:sp>
        <p:nvSpPr>
          <p:cNvPr id="240" name="Oval 239">
            <a:extLst>
              <a:ext uri="{FF2B5EF4-FFF2-40B4-BE49-F238E27FC236}">
                <a16:creationId xmlns:a16="http://schemas.microsoft.com/office/drawing/2014/main" id="{0BE9A8FD-38E7-324D-86A9-D43C2470191D}"/>
              </a:ext>
            </a:extLst>
          </p:cNvPr>
          <p:cNvSpPr/>
          <p:nvPr/>
        </p:nvSpPr>
        <p:spPr>
          <a:xfrm>
            <a:off x="6030470" y="4863585"/>
            <a:ext cx="210391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ysClr val="windowText" lastClr="000000"/>
              </a:solidFill>
            </a:endParaRPr>
          </a:p>
        </p:txBody>
      </p:sp>
      <p:sp>
        <p:nvSpPr>
          <p:cNvPr id="241" name="Oval 240">
            <a:extLst>
              <a:ext uri="{FF2B5EF4-FFF2-40B4-BE49-F238E27FC236}">
                <a16:creationId xmlns:a16="http://schemas.microsoft.com/office/drawing/2014/main" id="{3446BCA1-6D15-EE4D-9919-94A6EA62CB65}"/>
              </a:ext>
            </a:extLst>
          </p:cNvPr>
          <p:cNvSpPr/>
          <p:nvPr/>
        </p:nvSpPr>
        <p:spPr>
          <a:xfrm>
            <a:off x="6303520" y="4863585"/>
            <a:ext cx="210391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ysClr val="windowText" lastClr="000000"/>
              </a:solidFill>
            </a:endParaRPr>
          </a:p>
        </p:txBody>
      </p:sp>
      <p:sp>
        <p:nvSpPr>
          <p:cNvPr id="242" name="Oval 241">
            <a:extLst>
              <a:ext uri="{FF2B5EF4-FFF2-40B4-BE49-F238E27FC236}">
                <a16:creationId xmlns:a16="http://schemas.microsoft.com/office/drawing/2014/main" id="{9B278975-F353-AF40-967A-082CD51C8C53}"/>
              </a:ext>
            </a:extLst>
          </p:cNvPr>
          <p:cNvSpPr/>
          <p:nvPr/>
        </p:nvSpPr>
        <p:spPr>
          <a:xfrm>
            <a:off x="6582079" y="4863585"/>
            <a:ext cx="210391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ysClr val="windowText" lastClr="000000"/>
              </a:solidFill>
            </a:endParaRPr>
          </a:p>
        </p:txBody>
      </p:sp>
      <p:sp>
        <p:nvSpPr>
          <p:cNvPr id="243" name="Oval 242">
            <a:extLst>
              <a:ext uri="{FF2B5EF4-FFF2-40B4-BE49-F238E27FC236}">
                <a16:creationId xmlns:a16="http://schemas.microsoft.com/office/drawing/2014/main" id="{60DCAF30-99CC-DE45-A8B1-75243D122718}"/>
              </a:ext>
            </a:extLst>
          </p:cNvPr>
          <p:cNvSpPr/>
          <p:nvPr/>
        </p:nvSpPr>
        <p:spPr>
          <a:xfrm>
            <a:off x="6030470" y="5154977"/>
            <a:ext cx="210391" cy="228600"/>
          </a:xfrm>
          <a:prstGeom prst="ellipse">
            <a:avLst/>
          </a:prstGeom>
          <a:solidFill>
            <a:srgbClr val="248D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ysClr val="windowText" lastClr="000000"/>
              </a:solidFill>
            </a:endParaRPr>
          </a:p>
        </p:txBody>
      </p:sp>
      <p:sp>
        <p:nvSpPr>
          <p:cNvPr id="244" name="Oval 243">
            <a:extLst>
              <a:ext uri="{FF2B5EF4-FFF2-40B4-BE49-F238E27FC236}">
                <a16:creationId xmlns:a16="http://schemas.microsoft.com/office/drawing/2014/main" id="{974ED70E-3F2F-A44E-9D65-FCEFDF6FF5FA}"/>
              </a:ext>
            </a:extLst>
          </p:cNvPr>
          <p:cNvSpPr/>
          <p:nvPr/>
        </p:nvSpPr>
        <p:spPr>
          <a:xfrm>
            <a:off x="6303520" y="5154977"/>
            <a:ext cx="210391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ysClr val="windowText" lastClr="000000"/>
              </a:solidFill>
            </a:endParaRPr>
          </a:p>
        </p:txBody>
      </p:sp>
      <p:sp>
        <p:nvSpPr>
          <p:cNvPr id="245" name="Oval 244">
            <a:extLst>
              <a:ext uri="{FF2B5EF4-FFF2-40B4-BE49-F238E27FC236}">
                <a16:creationId xmlns:a16="http://schemas.microsoft.com/office/drawing/2014/main" id="{04D04134-B75F-7F40-9F1E-F228DDAD71C8}"/>
              </a:ext>
            </a:extLst>
          </p:cNvPr>
          <p:cNvSpPr/>
          <p:nvPr/>
        </p:nvSpPr>
        <p:spPr>
          <a:xfrm>
            <a:off x="6582079" y="5154977"/>
            <a:ext cx="210391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ysClr val="windowText" lastClr="000000"/>
              </a:solidFill>
            </a:endParaRPr>
          </a:p>
        </p:txBody>
      </p:sp>
      <p:sp>
        <p:nvSpPr>
          <p:cNvPr id="246" name="TextBox 245">
            <a:extLst>
              <a:ext uri="{FF2B5EF4-FFF2-40B4-BE49-F238E27FC236}">
                <a16:creationId xmlns:a16="http://schemas.microsoft.com/office/drawing/2014/main" id="{A19945D1-412C-5D40-ABB8-6C3BA85E00B6}"/>
              </a:ext>
            </a:extLst>
          </p:cNvPr>
          <p:cNvSpPr txBox="1"/>
          <p:nvPr/>
        </p:nvSpPr>
        <p:spPr>
          <a:xfrm>
            <a:off x="5838282" y="5544019"/>
            <a:ext cx="1222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>
                <a:solidFill>
                  <a:srgbClr val="FF0000"/>
                </a:solidFill>
              </a:rPr>
              <a:t>Ref </a:t>
            </a:r>
            <a:r>
              <a:rPr lang="en-CA" b="1" dirty="0"/>
              <a:t>vs Test</a:t>
            </a:r>
          </a:p>
        </p:txBody>
      </p:sp>
      <p:sp>
        <p:nvSpPr>
          <p:cNvPr id="247" name="Rounded Rectangle 246">
            <a:extLst>
              <a:ext uri="{FF2B5EF4-FFF2-40B4-BE49-F238E27FC236}">
                <a16:creationId xmlns:a16="http://schemas.microsoft.com/office/drawing/2014/main" id="{A5C12A96-5D68-B048-BCAB-B0A6F8DC12F8}"/>
              </a:ext>
            </a:extLst>
          </p:cNvPr>
          <p:cNvSpPr/>
          <p:nvPr/>
        </p:nvSpPr>
        <p:spPr>
          <a:xfrm>
            <a:off x="7143580" y="4521612"/>
            <a:ext cx="992100" cy="965200"/>
          </a:xfrm>
          <a:prstGeom prst="roundRect">
            <a:avLst/>
          </a:prstGeom>
          <a:solidFill>
            <a:srgbClr val="D29500">
              <a:alpha val="36078"/>
            </a:srgbClr>
          </a:solidFill>
          <a:ln>
            <a:solidFill>
              <a:schemeClr val="tx1"/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9" name="Oval 248">
            <a:extLst>
              <a:ext uri="{FF2B5EF4-FFF2-40B4-BE49-F238E27FC236}">
                <a16:creationId xmlns:a16="http://schemas.microsoft.com/office/drawing/2014/main" id="{FD5E7BE2-4662-B94D-BB08-AF3F05B51C22}"/>
              </a:ext>
            </a:extLst>
          </p:cNvPr>
          <p:cNvSpPr/>
          <p:nvPr/>
        </p:nvSpPr>
        <p:spPr>
          <a:xfrm>
            <a:off x="7525241" y="4585112"/>
            <a:ext cx="210391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ysClr val="windowText" lastClr="000000"/>
              </a:solidFill>
            </a:endParaRPr>
          </a:p>
        </p:txBody>
      </p:sp>
      <p:sp>
        <p:nvSpPr>
          <p:cNvPr id="250" name="Oval 249">
            <a:extLst>
              <a:ext uri="{FF2B5EF4-FFF2-40B4-BE49-F238E27FC236}">
                <a16:creationId xmlns:a16="http://schemas.microsoft.com/office/drawing/2014/main" id="{E168F245-8F35-1D48-B3BE-C3BC0DCFBCDB}"/>
              </a:ext>
            </a:extLst>
          </p:cNvPr>
          <p:cNvSpPr/>
          <p:nvPr/>
        </p:nvSpPr>
        <p:spPr>
          <a:xfrm>
            <a:off x="7803800" y="4585112"/>
            <a:ext cx="210391" cy="2286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ysClr val="windowText" lastClr="000000"/>
              </a:solidFill>
            </a:endParaRPr>
          </a:p>
        </p:txBody>
      </p:sp>
      <p:sp>
        <p:nvSpPr>
          <p:cNvPr id="251" name="Oval 250">
            <a:extLst>
              <a:ext uri="{FF2B5EF4-FFF2-40B4-BE49-F238E27FC236}">
                <a16:creationId xmlns:a16="http://schemas.microsoft.com/office/drawing/2014/main" id="{CD688B54-65A5-F841-A2C4-72722A5FA394}"/>
              </a:ext>
            </a:extLst>
          </p:cNvPr>
          <p:cNvSpPr/>
          <p:nvPr/>
        </p:nvSpPr>
        <p:spPr>
          <a:xfrm>
            <a:off x="7252191" y="4876504"/>
            <a:ext cx="210391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ysClr val="windowText" lastClr="000000"/>
              </a:solidFill>
            </a:endParaRPr>
          </a:p>
        </p:txBody>
      </p:sp>
      <p:sp>
        <p:nvSpPr>
          <p:cNvPr id="252" name="Oval 251">
            <a:extLst>
              <a:ext uri="{FF2B5EF4-FFF2-40B4-BE49-F238E27FC236}">
                <a16:creationId xmlns:a16="http://schemas.microsoft.com/office/drawing/2014/main" id="{338D46D0-A0AF-2847-8654-755485D92F0C}"/>
              </a:ext>
            </a:extLst>
          </p:cNvPr>
          <p:cNvSpPr/>
          <p:nvPr/>
        </p:nvSpPr>
        <p:spPr>
          <a:xfrm>
            <a:off x="7525241" y="4876504"/>
            <a:ext cx="210391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ysClr val="windowText" lastClr="000000"/>
              </a:solidFill>
            </a:endParaRPr>
          </a:p>
        </p:txBody>
      </p:sp>
      <p:sp>
        <p:nvSpPr>
          <p:cNvPr id="253" name="Oval 252">
            <a:extLst>
              <a:ext uri="{FF2B5EF4-FFF2-40B4-BE49-F238E27FC236}">
                <a16:creationId xmlns:a16="http://schemas.microsoft.com/office/drawing/2014/main" id="{3E1065A0-2054-614F-8612-B79C097C9671}"/>
              </a:ext>
            </a:extLst>
          </p:cNvPr>
          <p:cNvSpPr/>
          <p:nvPr/>
        </p:nvSpPr>
        <p:spPr>
          <a:xfrm>
            <a:off x="7803800" y="4876504"/>
            <a:ext cx="210391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ysClr val="windowText" lastClr="000000"/>
              </a:solidFill>
            </a:endParaRPr>
          </a:p>
        </p:txBody>
      </p:sp>
      <p:sp>
        <p:nvSpPr>
          <p:cNvPr id="254" name="Oval 253">
            <a:extLst>
              <a:ext uri="{FF2B5EF4-FFF2-40B4-BE49-F238E27FC236}">
                <a16:creationId xmlns:a16="http://schemas.microsoft.com/office/drawing/2014/main" id="{D9BB63BC-CECD-8D4D-97D3-64E5AAB66F1C}"/>
              </a:ext>
            </a:extLst>
          </p:cNvPr>
          <p:cNvSpPr/>
          <p:nvPr/>
        </p:nvSpPr>
        <p:spPr>
          <a:xfrm>
            <a:off x="7252191" y="5167896"/>
            <a:ext cx="210391" cy="228600"/>
          </a:xfrm>
          <a:prstGeom prst="ellipse">
            <a:avLst/>
          </a:prstGeom>
          <a:solidFill>
            <a:srgbClr val="248D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ysClr val="windowText" lastClr="000000"/>
              </a:solidFill>
            </a:endParaRPr>
          </a:p>
        </p:txBody>
      </p:sp>
      <p:sp>
        <p:nvSpPr>
          <p:cNvPr id="255" name="Oval 254">
            <a:extLst>
              <a:ext uri="{FF2B5EF4-FFF2-40B4-BE49-F238E27FC236}">
                <a16:creationId xmlns:a16="http://schemas.microsoft.com/office/drawing/2014/main" id="{7827CEED-CC60-C140-B493-5BF2E1CED481}"/>
              </a:ext>
            </a:extLst>
          </p:cNvPr>
          <p:cNvSpPr/>
          <p:nvPr/>
        </p:nvSpPr>
        <p:spPr>
          <a:xfrm>
            <a:off x="7525241" y="5167896"/>
            <a:ext cx="210391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ysClr val="windowText" lastClr="000000"/>
              </a:solidFill>
            </a:endParaRPr>
          </a:p>
        </p:txBody>
      </p:sp>
      <p:sp>
        <p:nvSpPr>
          <p:cNvPr id="256" name="Oval 255">
            <a:extLst>
              <a:ext uri="{FF2B5EF4-FFF2-40B4-BE49-F238E27FC236}">
                <a16:creationId xmlns:a16="http://schemas.microsoft.com/office/drawing/2014/main" id="{3F8CB570-27D1-8D49-8895-449864A6A17C}"/>
              </a:ext>
            </a:extLst>
          </p:cNvPr>
          <p:cNvSpPr/>
          <p:nvPr/>
        </p:nvSpPr>
        <p:spPr>
          <a:xfrm>
            <a:off x="7803800" y="5167896"/>
            <a:ext cx="210391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ysClr val="windowText" lastClr="000000"/>
              </a:solidFill>
            </a:endParaRPr>
          </a:p>
        </p:txBody>
      </p:sp>
      <p:sp>
        <p:nvSpPr>
          <p:cNvPr id="257" name="TextBox 256">
            <a:extLst>
              <a:ext uri="{FF2B5EF4-FFF2-40B4-BE49-F238E27FC236}">
                <a16:creationId xmlns:a16="http://schemas.microsoft.com/office/drawing/2014/main" id="{48E30C61-8665-844F-A478-761F2D80CF35}"/>
              </a:ext>
            </a:extLst>
          </p:cNvPr>
          <p:cNvSpPr txBox="1"/>
          <p:nvPr/>
        </p:nvSpPr>
        <p:spPr>
          <a:xfrm>
            <a:off x="7060003" y="5556938"/>
            <a:ext cx="1222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>
                <a:solidFill>
                  <a:srgbClr val="FF0000"/>
                </a:solidFill>
              </a:rPr>
              <a:t>Ref </a:t>
            </a:r>
            <a:r>
              <a:rPr lang="en-CA" b="1" dirty="0"/>
              <a:t>vs Test</a:t>
            </a:r>
          </a:p>
        </p:txBody>
      </p:sp>
      <p:sp>
        <p:nvSpPr>
          <p:cNvPr id="167" name="Oval 166">
            <a:extLst>
              <a:ext uri="{FF2B5EF4-FFF2-40B4-BE49-F238E27FC236}">
                <a16:creationId xmlns:a16="http://schemas.microsoft.com/office/drawing/2014/main" id="{D4D750EA-C599-AD4F-8129-A345FE469420}"/>
              </a:ext>
            </a:extLst>
          </p:cNvPr>
          <p:cNvSpPr/>
          <p:nvPr/>
        </p:nvSpPr>
        <p:spPr>
          <a:xfrm>
            <a:off x="7254417" y="4610410"/>
            <a:ext cx="210391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ysClr val="windowText" lastClr="000000"/>
              </a:solidFill>
            </a:endParaRPr>
          </a:p>
        </p:txBody>
      </p:sp>
      <p:sp>
        <p:nvSpPr>
          <p:cNvPr id="168" name="Oval 167">
            <a:extLst>
              <a:ext uri="{FF2B5EF4-FFF2-40B4-BE49-F238E27FC236}">
                <a16:creationId xmlns:a16="http://schemas.microsoft.com/office/drawing/2014/main" id="{BF27FD2A-4C81-6747-93F6-BBB7E31CD250}"/>
              </a:ext>
            </a:extLst>
          </p:cNvPr>
          <p:cNvSpPr/>
          <p:nvPr/>
        </p:nvSpPr>
        <p:spPr>
          <a:xfrm>
            <a:off x="6037711" y="4585112"/>
            <a:ext cx="210391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ysClr val="windowText" lastClr="000000"/>
              </a:solidFill>
            </a:endParaRPr>
          </a:p>
        </p:txBody>
      </p:sp>
      <p:sp>
        <p:nvSpPr>
          <p:cNvPr id="100" name="Rounded Rectangle 99">
            <a:extLst>
              <a:ext uri="{FF2B5EF4-FFF2-40B4-BE49-F238E27FC236}">
                <a16:creationId xmlns:a16="http://schemas.microsoft.com/office/drawing/2014/main" id="{6CD1C1E4-B73C-A041-83FF-351E505F1307}"/>
              </a:ext>
            </a:extLst>
          </p:cNvPr>
          <p:cNvSpPr/>
          <p:nvPr/>
        </p:nvSpPr>
        <p:spPr>
          <a:xfrm>
            <a:off x="3212058" y="2450493"/>
            <a:ext cx="992100" cy="965200"/>
          </a:xfrm>
          <a:prstGeom prst="roundRect">
            <a:avLst/>
          </a:prstGeom>
          <a:solidFill>
            <a:srgbClr val="92B3D2"/>
          </a:solidFill>
          <a:ln>
            <a:solidFill>
              <a:schemeClr val="tx1"/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399FE250-39AF-4C49-A544-9A5056FC7AA8}"/>
              </a:ext>
            </a:extLst>
          </p:cNvPr>
          <p:cNvSpPr/>
          <p:nvPr/>
        </p:nvSpPr>
        <p:spPr>
          <a:xfrm>
            <a:off x="3320669" y="2513993"/>
            <a:ext cx="210391" cy="228600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28083F4A-94F3-6843-AACC-B218496AF725}"/>
              </a:ext>
            </a:extLst>
          </p:cNvPr>
          <p:cNvSpPr/>
          <p:nvPr/>
        </p:nvSpPr>
        <p:spPr>
          <a:xfrm>
            <a:off x="3593719" y="2513993"/>
            <a:ext cx="210391" cy="228600"/>
          </a:xfrm>
          <a:prstGeom prst="ellipse">
            <a:avLst/>
          </a:prstGeom>
          <a:solidFill>
            <a:srgbClr val="F0F0F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8" name="Oval 147">
            <a:extLst>
              <a:ext uri="{FF2B5EF4-FFF2-40B4-BE49-F238E27FC236}">
                <a16:creationId xmlns:a16="http://schemas.microsoft.com/office/drawing/2014/main" id="{CE93EFF4-208B-B642-B501-9DD689E44ABA}"/>
              </a:ext>
            </a:extLst>
          </p:cNvPr>
          <p:cNvSpPr/>
          <p:nvPr/>
        </p:nvSpPr>
        <p:spPr>
          <a:xfrm>
            <a:off x="3872278" y="2513993"/>
            <a:ext cx="210391" cy="228600"/>
          </a:xfrm>
          <a:prstGeom prst="ellipse">
            <a:avLst/>
          </a:prstGeom>
          <a:solidFill>
            <a:srgbClr val="E0E0F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6" name="Oval 165">
            <a:extLst>
              <a:ext uri="{FF2B5EF4-FFF2-40B4-BE49-F238E27FC236}">
                <a16:creationId xmlns:a16="http://schemas.microsoft.com/office/drawing/2014/main" id="{1B9F9F4D-F155-CB49-9230-5FCAC6DCD986}"/>
              </a:ext>
            </a:extLst>
          </p:cNvPr>
          <p:cNvSpPr/>
          <p:nvPr/>
        </p:nvSpPr>
        <p:spPr>
          <a:xfrm>
            <a:off x="3320669" y="2805385"/>
            <a:ext cx="210391" cy="2286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9" name="Oval 168">
            <a:extLst>
              <a:ext uri="{FF2B5EF4-FFF2-40B4-BE49-F238E27FC236}">
                <a16:creationId xmlns:a16="http://schemas.microsoft.com/office/drawing/2014/main" id="{C5E3CBA7-E3F2-8547-B6F4-C82A1DF33C9E}"/>
              </a:ext>
            </a:extLst>
          </p:cNvPr>
          <p:cNvSpPr/>
          <p:nvPr/>
        </p:nvSpPr>
        <p:spPr>
          <a:xfrm>
            <a:off x="3593719" y="2805385"/>
            <a:ext cx="210391" cy="228600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0" name="Oval 169">
            <a:extLst>
              <a:ext uri="{FF2B5EF4-FFF2-40B4-BE49-F238E27FC236}">
                <a16:creationId xmlns:a16="http://schemas.microsoft.com/office/drawing/2014/main" id="{0BFE9DAC-3CF6-B74F-8EEC-CEDB81DA830B}"/>
              </a:ext>
            </a:extLst>
          </p:cNvPr>
          <p:cNvSpPr/>
          <p:nvPr/>
        </p:nvSpPr>
        <p:spPr>
          <a:xfrm>
            <a:off x="3872278" y="2805385"/>
            <a:ext cx="210391" cy="2286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EAADA786-E7E8-FD43-ACE7-B4827D7BE05A}"/>
              </a:ext>
            </a:extLst>
          </p:cNvPr>
          <p:cNvSpPr/>
          <p:nvPr/>
        </p:nvSpPr>
        <p:spPr>
          <a:xfrm>
            <a:off x="3320669" y="3096777"/>
            <a:ext cx="210391" cy="228600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2" name="Oval 171">
            <a:extLst>
              <a:ext uri="{FF2B5EF4-FFF2-40B4-BE49-F238E27FC236}">
                <a16:creationId xmlns:a16="http://schemas.microsoft.com/office/drawing/2014/main" id="{CFCBF4CE-1332-C24A-946C-C8070E62FE16}"/>
              </a:ext>
            </a:extLst>
          </p:cNvPr>
          <p:cNvSpPr/>
          <p:nvPr/>
        </p:nvSpPr>
        <p:spPr>
          <a:xfrm>
            <a:off x="3593719" y="3096777"/>
            <a:ext cx="210391" cy="228600"/>
          </a:xfrm>
          <a:prstGeom prst="ellipse">
            <a:avLst/>
          </a:prstGeom>
          <a:solidFill>
            <a:srgbClr val="F8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3" name="Oval 172">
            <a:extLst>
              <a:ext uri="{FF2B5EF4-FFF2-40B4-BE49-F238E27FC236}">
                <a16:creationId xmlns:a16="http://schemas.microsoft.com/office/drawing/2014/main" id="{604D2C76-F0BA-354D-8DCD-06E1890297BD}"/>
              </a:ext>
            </a:extLst>
          </p:cNvPr>
          <p:cNvSpPr/>
          <p:nvPr/>
        </p:nvSpPr>
        <p:spPr>
          <a:xfrm>
            <a:off x="3872278" y="3096777"/>
            <a:ext cx="210391" cy="228600"/>
          </a:xfrm>
          <a:prstGeom prst="ellipse">
            <a:avLst/>
          </a:prstGeom>
          <a:solidFill>
            <a:srgbClr val="F0F0F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4" name="Rounded Rectangle 173">
            <a:extLst>
              <a:ext uri="{FF2B5EF4-FFF2-40B4-BE49-F238E27FC236}">
                <a16:creationId xmlns:a16="http://schemas.microsoft.com/office/drawing/2014/main" id="{910E4A5C-58D5-A046-BB98-BD651C4D9DF7}"/>
              </a:ext>
            </a:extLst>
          </p:cNvPr>
          <p:cNvSpPr/>
          <p:nvPr/>
        </p:nvSpPr>
        <p:spPr>
          <a:xfrm>
            <a:off x="4342358" y="2463193"/>
            <a:ext cx="992100" cy="965200"/>
          </a:xfrm>
          <a:prstGeom prst="roundRect">
            <a:avLst/>
          </a:prstGeom>
          <a:solidFill>
            <a:srgbClr val="92B3D2"/>
          </a:solidFill>
          <a:ln>
            <a:solidFill>
              <a:schemeClr val="tx1"/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48B09B1F-DB2D-A942-B68D-75F1DEF006C1}"/>
              </a:ext>
            </a:extLst>
          </p:cNvPr>
          <p:cNvSpPr/>
          <p:nvPr/>
        </p:nvSpPr>
        <p:spPr>
          <a:xfrm>
            <a:off x="4450969" y="2526693"/>
            <a:ext cx="210391" cy="228600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6" name="Oval 175">
            <a:extLst>
              <a:ext uri="{FF2B5EF4-FFF2-40B4-BE49-F238E27FC236}">
                <a16:creationId xmlns:a16="http://schemas.microsoft.com/office/drawing/2014/main" id="{189FC49C-EB39-944D-9C4F-ABD0CB5281E3}"/>
              </a:ext>
            </a:extLst>
          </p:cNvPr>
          <p:cNvSpPr/>
          <p:nvPr/>
        </p:nvSpPr>
        <p:spPr>
          <a:xfrm>
            <a:off x="4724019" y="2526693"/>
            <a:ext cx="210391" cy="228600"/>
          </a:xfrm>
          <a:prstGeom prst="ellipse">
            <a:avLst/>
          </a:prstGeom>
          <a:solidFill>
            <a:srgbClr val="F0F0F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7" name="Oval 176">
            <a:extLst>
              <a:ext uri="{FF2B5EF4-FFF2-40B4-BE49-F238E27FC236}">
                <a16:creationId xmlns:a16="http://schemas.microsoft.com/office/drawing/2014/main" id="{A1177B43-11D6-464F-A7E4-98C8036638F4}"/>
              </a:ext>
            </a:extLst>
          </p:cNvPr>
          <p:cNvSpPr/>
          <p:nvPr/>
        </p:nvSpPr>
        <p:spPr>
          <a:xfrm>
            <a:off x="5002578" y="2526693"/>
            <a:ext cx="210391" cy="228600"/>
          </a:xfrm>
          <a:prstGeom prst="ellipse">
            <a:avLst/>
          </a:prstGeom>
          <a:solidFill>
            <a:srgbClr val="E0E0F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8" name="Oval 177">
            <a:extLst>
              <a:ext uri="{FF2B5EF4-FFF2-40B4-BE49-F238E27FC236}">
                <a16:creationId xmlns:a16="http://schemas.microsoft.com/office/drawing/2014/main" id="{42B0EAB1-6194-EF40-9652-66EFA02983EA}"/>
              </a:ext>
            </a:extLst>
          </p:cNvPr>
          <p:cNvSpPr/>
          <p:nvPr/>
        </p:nvSpPr>
        <p:spPr>
          <a:xfrm>
            <a:off x="4450969" y="2818085"/>
            <a:ext cx="210391" cy="2286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9" name="Oval 178">
            <a:extLst>
              <a:ext uri="{FF2B5EF4-FFF2-40B4-BE49-F238E27FC236}">
                <a16:creationId xmlns:a16="http://schemas.microsoft.com/office/drawing/2014/main" id="{48FF9A41-D121-514E-AC44-33FDFD09FE53}"/>
              </a:ext>
            </a:extLst>
          </p:cNvPr>
          <p:cNvSpPr/>
          <p:nvPr/>
        </p:nvSpPr>
        <p:spPr>
          <a:xfrm>
            <a:off x="4724019" y="2818085"/>
            <a:ext cx="210391" cy="228600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1" name="Oval 180">
            <a:extLst>
              <a:ext uri="{FF2B5EF4-FFF2-40B4-BE49-F238E27FC236}">
                <a16:creationId xmlns:a16="http://schemas.microsoft.com/office/drawing/2014/main" id="{F4BFAA7F-A894-B244-804B-6943877E85C9}"/>
              </a:ext>
            </a:extLst>
          </p:cNvPr>
          <p:cNvSpPr/>
          <p:nvPr/>
        </p:nvSpPr>
        <p:spPr>
          <a:xfrm>
            <a:off x="5002578" y="2818085"/>
            <a:ext cx="210391" cy="2286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2" name="Oval 181">
            <a:extLst>
              <a:ext uri="{FF2B5EF4-FFF2-40B4-BE49-F238E27FC236}">
                <a16:creationId xmlns:a16="http://schemas.microsoft.com/office/drawing/2014/main" id="{5959AE49-54E2-8E40-B5E7-8A51BF556921}"/>
              </a:ext>
            </a:extLst>
          </p:cNvPr>
          <p:cNvSpPr/>
          <p:nvPr/>
        </p:nvSpPr>
        <p:spPr>
          <a:xfrm>
            <a:off x="4450969" y="3109477"/>
            <a:ext cx="210391" cy="228600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4" name="Oval 183">
            <a:extLst>
              <a:ext uri="{FF2B5EF4-FFF2-40B4-BE49-F238E27FC236}">
                <a16:creationId xmlns:a16="http://schemas.microsoft.com/office/drawing/2014/main" id="{91BAA98B-8F47-FA4D-978C-81AB0DF3953B}"/>
              </a:ext>
            </a:extLst>
          </p:cNvPr>
          <p:cNvSpPr/>
          <p:nvPr/>
        </p:nvSpPr>
        <p:spPr>
          <a:xfrm>
            <a:off x="4724019" y="3109477"/>
            <a:ext cx="210391" cy="228600"/>
          </a:xfrm>
          <a:prstGeom prst="ellipse">
            <a:avLst/>
          </a:prstGeom>
          <a:solidFill>
            <a:srgbClr val="F8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6" name="Oval 185">
            <a:extLst>
              <a:ext uri="{FF2B5EF4-FFF2-40B4-BE49-F238E27FC236}">
                <a16:creationId xmlns:a16="http://schemas.microsoft.com/office/drawing/2014/main" id="{1C72BE31-39AD-2E43-8D87-1AF1ECDCECFC}"/>
              </a:ext>
            </a:extLst>
          </p:cNvPr>
          <p:cNvSpPr/>
          <p:nvPr/>
        </p:nvSpPr>
        <p:spPr>
          <a:xfrm>
            <a:off x="5002578" y="3109477"/>
            <a:ext cx="210391" cy="228600"/>
          </a:xfrm>
          <a:prstGeom prst="ellipse">
            <a:avLst/>
          </a:prstGeom>
          <a:solidFill>
            <a:srgbClr val="F0F0F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8" name="Rounded Rectangle 187">
            <a:extLst>
              <a:ext uri="{FF2B5EF4-FFF2-40B4-BE49-F238E27FC236}">
                <a16:creationId xmlns:a16="http://schemas.microsoft.com/office/drawing/2014/main" id="{F4FCEC76-D4EF-9847-A3D2-F46EE1C55D58}"/>
              </a:ext>
            </a:extLst>
          </p:cNvPr>
          <p:cNvSpPr/>
          <p:nvPr/>
        </p:nvSpPr>
        <p:spPr>
          <a:xfrm>
            <a:off x="5947323" y="2450493"/>
            <a:ext cx="992100" cy="965200"/>
          </a:xfrm>
          <a:prstGeom prst="roundRect">
            <a:avLst/>
          </a:prstGeom>
          <a:solidFill>
            <a:srgbClr val="E7B89A"/>
          </a:solidFill>
          <a:ln>
            <a:solidFill>
              <a:schemeClr val="tx1"/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9" name="Oval 188">
            <a:extLst>
              <a:ext uri="{FF2B5EF4-FFF2-40B4-BE49-F238E27FC236}">
                <a16:creationId xmlns:a16="http://schemas.microsoft.com/office/drawing/2014/main" id="{8FE812A6-C6BB-0C4E-BD95-A4E43058DC72}"/>
              </a:ext>
            </a:extLst>
          </p:cNvPr>
          <p:cNvSpPr/>
          <p:nvPr/>
        </p:nvSpPr>
        <p:spPr>
          <a:xfrm>
            <a:off x="6055934" y="2513993"/>
            <a:ext cx="210391" cy="228600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0" name="Oval 189">
            <a:extLst>
              <a:ext uri="{FF2B5EF4-FFF2-40B4-BE49-F238E27FC236}">
                <a16:creationId xmlns:a16="http://schemas.microsoft.com/office/drawing/2014/main" id="{EA457A71-AD7F-E34F-B87E-71C168324F35}"/>
              </a:ext>
            </a:extLst>
          </p:cNvPr>
          <p:cNvSpPr/>
          <p:nvPr/>
        </p:nvSpPr>
        <p:spPr>
          <a:xfrm>
            <a:off x="6328984" y="2513993"/>
            <a:ext cx="210391" cy="228600"/>
          </a:xfrm>
          <a:prstGeom prst="ellipse">
            <a:avLst/>
          </a:prstGeom>
          <a:solidFill>
            <a:srgbClr val="F0F0F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1" name="Oval 190">
            <a:extLst>
              <a:ext uri="{FF2B5EF4-FFF2-40B4-BE49-F238E27FC236}">
                <a16:creationId xmlns:a16="http://schemas.microsoft.com/office/drawing/2014/main" id="{524BCA9F-8209-E446-B7C1-EABFE22F90C2}"/>
              </a:ext>
            </a:extLst>
          </p:cNvPr>
          <p:cNvSpPr/>
          <p:nvPr/>
        </p:nvSpPr>
        <p:spPr>
          <a:xfrm>
            <a:off x="6607543" y="2513993"/>
            <a:ext cx="210391" cy="228600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2" name="Oval 191">
            <a:extLst>
              <a:ext uri="{FF2B5EF4-FFF2-40B4-BE49-F238E27FC236}">
                <a16:creationId xmlns:a16="http://schemas.microsoft.com/office/drawing/2014/main" id="{76A816BF-B773-DB4B-8830-027306E01E2D}"/>
              </a:ext>
            </a:extLst>
          </p:cNvPr>
          <p:cNvSpPr/>
          <p:nvPr/>
        </p:nvSpPr>
        <p:spPr>
          <a:xfrm>
            <a:off x="6055934" y="2805385"/>
            <a:ext cx="210391" cy="2286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3" name="Oval 192">
            <a:extLst>
              <a:ext uri="{FF2B5EF4-FFF2-40B4-BE49-F238E27FC236}">
                <a16:creationId xmlns:a16="http://schemas.microsoft.com/office/drawing/2014/main" id="{CC8967EF-9CA3-4940-ACC7-A9FEA019CDAC}"/>
              </a:ext>
            </a:extLst>
          </p:cNvPr>
          <p:cNvSpPr/>
          <p:nvPr/>
        </p:nvSpPr>
        <p:spPr>
          <a:xfrm>
            <a:off x="6328984" y="2805385"/>
            <a:ext cx="210391" cy="228600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4" name="Oval 193">
            <a:extLst>
              <a:ext uri="{FF2B5EF4-FFF2-40B4-BE49-F238E27FC236}">
                <a16:creationId xmlns:a16="http://schemas.microsoft.com/office/drawing/2014/main" id="{A90B2714-3B2F-BE46-829E-48216FF08297}"/>
              </a:ext>
            </a:extLst>
          </p:cNvPr>
          <p:cNvSpPr/>
          <p:nvPr/>
        </p:nvSpPr>
        <p:spPr>
          <a:xfrm>
            <a:off x="6607543" y="2805385"/>
            <a:ext cx="210391" cy="2286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5" name="Oval 194">
            <a:extLst>
              <a:ext uri="{FF2B5EF4-FFF2-40B4-BE49-F238E27FC236}">
                <a16:creationId xmlns:a16="http://schemas.microsoft.com/office/drawing/2014/main" id="{BE973BC0-F31F-8344-BA1B-85A65BEE31D2}"/>
              </a:ext>
            </a:extLst>
          </p:cNvPr>
          <p:cNvSpPr/>
          <p:nvPr/>
        </p:nvSpPr>
        <p:spPr>
          <a:xfrm>
            <a:off x="6055934" y="3096777"/>
            <a:ext cx="210391" cy="228600"/>
          </a:xfrm>
          <a:prstGeom prst="ellipse">
            <a:avLst/>
          </a:prstGeom>
          <a:solidFill>
            <a:srgbClr val="F0F0F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6" name="Oval 195">
            <a:extLst>
              <a:ext uri="{FF2B5EF4-FFF2-40B4-BE49-F238E27FC236}">
                <a16:creationId xmlns:a16="http://schemas.microsoft.com/office/drawing/2014/main" id="{F38D3B96-62E9-A445-A542-CDB079A6203B}"/>
              </a:ext>
            </a:extLst>
          </p:cNvPr>
          <p:cNvSpPr/>
          <p:nvPr/>
        </p:nvSpPr>
        <p:spPr>
          <a:xfrm>
            <a:off x="6328984" y="3096777"/>
            <a:ext cx="210391" cy="228600"/>
          </a:xfrm>
          <a:prstGeom prst="ellipse">
            <a:avLst/>
          </a:prstGeom>
          <a:solidFill>
            <a:srgbClr val="F8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7" name="Oval 196">
            <a:extLst>
              <a:ext uri="{FF2B5EF4-FFF2-40B4-BE49-F238E27FC236}">
                <a16:creationId xmlns:a16="http://schemas.microsoft.com/office/drawing/2014/main" id="{AABC21F2-64A2-E547-91BA-3578883A4292}"/>
              </a:ext>
            </a:extLst>
          </p:cNvPr>
          <p:cNvSpPr/>
          <p:nvPr/>
        </p:nvSpPr>
        <p:spPr>
          <a:xfrm>
            <a:off x="6607543" y="3096777"/>
            <a:ext cx="210391" cy="228600"/>
          </a:xfrm>
          <a:prstGeom prst="ellipse">
            <a:avLst/>
          </a:prstGeom>
          <a:solidFill>
            <a:srgbClr val="F0F0F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8" name="Rounded Rectangle 197">
            <a:extLst>
              <a:ext uri="{FF2B5EF4-FFF2-40B4-BE49-F238E27FC236}">
                <a16:creationId xmlns:a16="http://schemas.microsoft.com/office/drawing/2014/main" id="{2A021DF8-D730-D845-B8F7-80BA5C36901F}"/>
              </a:ext>
            </a:extLst>
          </p:cNvPr>
          <p:cNvSpPr/>
          <p:nvPr/>
        </p:nvSpPr>
        <p:spPr>
          <a:xfrm>
            <a:off x="7126795" y="2463193"/>
            <a:ext cx="992100" cy="965200"/>
          </a:xfrm>
          <a:prstGeom prst="roundRect">
            <a:avLst/>
          </a:prstGeom>
          <a:solidFill>
            <a:srgbClr val="E7B89A"/>
          </a:solidFill>
          <a:ln>
            <a:solidFill>
              <a:schemeClr val="tx1"/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9" name="Oval 198">
            <a:extLst>
              <a:ext uri="{FF2B5EF4-FFF2-40B4-BE49-F238E27FC236}">
                <a16:creationId xmlns:a16="http://schemas.microsoft.com/office/drawing/2014/main" id="{986E3FA4-62C1-1344-905D-4E8AA5A13B21}"/>
              </a:ext>
            </a:extLst>
          </p:cNvPr>
          <p:cNvSpPr/>
          <p:nvPr/>
        </p:nvSpPr>
        <p:spPr>
          <a:xfrm>
            <a:off x="7235406" y="2526693"/>
            <a:ext cx="210391" cy="228600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0" name="Oval 199">
            <a:extLst>
              <a:ext uri="{FF2B5EF4-FFF2-40B4-BE49-F238E27FC236}">
                <a16:creationId xmlns:a16="http://schemas.microsoft.com/office/drawing/2014/main" id="{6BA5B736-7779-7842-80DD-56A326C2ADC2}"/>
              </a:ext>
            </a:extLst>
          </p:cNvPr>
          <p:cNvSpPr/>
          <p:nvPr/>
        </p:nvSpPr>
        <p:spPr>
          <a:xfrm>
            <a:off x="7508456" y="2526693"/>
            <a:ext cx="210391" cy="228600"/>
          </a:xfrm>
          <a:prstGeom prst="ellipse">
            <a:avLst/>
          </a:prstGeom>
          <a:solidFill>
            <a:srgbClr val="F0F0F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1" name="Oval 200">
            <a:extLst>
              <a:ext uri="{FF2B5EF4-FFF2-40B4-BE49-F238E27FC236}">
                <a16:creationId xmlns:a16="http://schemas.microsoft.com/office/drawing/2014/main" id="{61E0E6F5-555D-CE44-B36D-F21EF4C2B759}"/>
              </a:ext>
            </a:extLst>
          </p:cNvPr>
          <p:cNvSpPr/>
          <p:nvPr/>
        </p:nvSpPr>
        <p:spPr>
          <a:xfrm>
            <a:off x="7787015" y="2526693"/>
            <a:ext cx="210391" cy="228600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2" name="Oval 201">
            <a:extLst>
              <a:ext uri="{FF2B5EF4-FFF2-40B4-BE49-F238E27FC236}">
                <a16:creationId xmlns:a16="http://schemas.microsoft.com/office/drawing/2014/main" id="{2423F803-8EA1-6340-808A-C7F7CA305E77}"/>
              </a:ext>
            </a:extLst>
          </p:cNvPr>
          <p:cNvSpPr/>
          <p:nvPr/>
        </p:nvSpPr>
        <p:spPr>
          <a:xfrm>
            <a:off x="7235406" y="2818085"/>
            <a:ext cx="210391" cy="2286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3" name="Oval 202">
            <a:extLst>
              <a:ext uri="{FF2B5EF4-FFF2-40B4-BE49-F238E27FC236}">
                <a16:creationId xmlns:a16="http://schemas.microsoft.com/office/drawing/2014/main" id="{8685CD18-FAAF-2240-9E98-6520872D9D67}"/>
              </a:ext>
            </a:extLst>
          </p:cNvPr>
          <p:cNvSpPr/>
          <p:nvPr/>
        </p:nvSpPr>
        <p:spPr>
          <a:xfrm>
            <a:off x="7508456" y="2818085"/>
            <a:ext cx="210391" cy="228600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4" name="Oval 203">
            <a:extLst>
              <a:ext uri="{FF2B5EF4-FFF2-40B4-BE49-F238E27FC236}">
                <a16:creationId xmlns:a16="http://schemas.microsoft.com/office/drawing/2014/main" id="{AFA911C8-6CEC-A848-A3A0-7540466DAE3B}"/>
              </a:ext>
            </a:extLst>
          </p:cNvPr>
          <p:cNvSpPr/>
          <p:nvPr/>
        </p:nvSpPr>
        <p:spPr>
          <a:xfrm>
            <a:off x="7787015" y="2818085"/>
            <a:ext cx="210391" cy="2286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5" name="Oval 204">
            <a:extLst>
              <a:ext uri="{FF2B5EF4-FFF2-40B4-BE49-F238E27FC236}">
                <a16:creationId xmlns:a16="http://schemas.microsoft.com/office/drawing/2014/main" id="{8BA78C40-37D0-2945-BCCF-E9C4DE0AD175}"/>
              </a:ext>
            </a:extLst>
          </p:cNvPr>
          <p:cNvSpPr/>
          <p:nvPr/>
        </p:nvSpPr>
        <p:spPr>
          <a:xfrm>
            <a:off x="7235406" y="3109477"/>
            <a:ext cx="210391" cy="228600"/>
          </a:xfrm>
          <a:prstGeom prst="ellipse">
            <a:avLst/>
          </a:prstGeom>
          <a:solidFill>
            <a:srgbClr val="F0F0F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6" name="Oval 205">
            <a:extLst>
              <a:ext uri="{FF2B5EF4-FFF2-40B4-BE49-F238E27FC236}">
                <a16:creationId xmlns:a16="http://schemas.microsoft.com/office/drawing/2014/main" id="{691D0566-F8ED-6541-A27C-B6C84DDCF41E}"/>
              </a:ext>
            </a:extLst>
          </p:cNvPr>
          <p:cNvSpPr/>
          <p:nvPr/>
        </p:nvSpPr>
        <p:spPr>
          <a:xfrm>
            <a:off x="7508456" y="3109477"/>
            <a:ext cx="210391" cy="228600"/>
          </a:xfrm>
          <a:prstGeom prst="ellipse">
            <a:avLst/>
          </a:prstGeom>
          <a:solidFill>
            <a:srgbClr val="F8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7" name="Oval 206">
            <a:extLst>
              <a:ext uri="{FF2B5EF4-FFF2-40B4-BE49-F238E27FC236}">
                <a16:creationId xmlns:a16="http://schemas.microsoft.com/office/drawing/2014/main" id="{148369EE-4F05-CA42-9833-4CE1A137E73D}"/>
              </a:ext>
            </a:extLst>
          </p:cNvPr>
          <p:cNvSpPr/>
          <p:nvPr/>
        </p:nvSpPr>
        <p:spPr>
          <a:xfrm>
            <a:off x="7787015" y="3109477"/>
            <a:ext cx="210391" cy="228600"/>
          </a:xfrm>
          <a:prstGeom prst="ellipse">
            <a:avLst/>
          </a:prstGeom>
          <a:solidFill>
            <a:srgbClr val="F0F0F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8" name="TextBox 207">
            <a:extLst>
              <a:ext uri="{FF2B5EF4-FFF2-40B4-BE49-F238E27FC236}">
                <a16:creationId xmlns:a16="http://schemas.microsoft.com/office/drawing/2014/main" id="{5CB950A4-C1A7-BC4A-A649-362E1A37DB90}"/>
              </a:ext>
            </a:extLst>
          </p:cNvPr>
          <p:cNvSpPr txBox="1"/>
          <p:nvPr/>
        </p:nvSpPr>
        <p:spPr>
          <a:xfrm>
            <a:off x="3233387" y="3050276"/>
            <a:ext cx="307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chemeClr val="bg1"/>
                </a:solidFill>
              </a:rPr>
              <a:t>✽</a:t>
            </a:r>
          </a:p>
        </p:txBody>
      </p:sp>
      <p:sp>
        <p:nvSpPr>
          <p:cNvPr id="209" name="TextBox 208">
            <a:extLst>
              <a:ext uri="{FF2B5EF4-FFF2-40B4-BE49-F238E27FC236}">
                <a16:creationId xmlns:a16="http://schemas.microsoft.com/office/drawing/2014/main" id="{31430D9C-1EFB-7141-8567-4BCFDD644186}"/>
              </a:ext>
            </a:extLst>
          </p:cNvPr>
          <p:cNvSpPr txBox="1"/>
          <p:nvPr/>
        </p:nvSpPr>
        <p:spPr>
          <a:xfrm>
            <a:off x="4369555" y="3046361"/>
            <a:ext cx="307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chemeClr val="bg1"/>
                </a:solidFill>
              </a:rPr>
              <a:t>✽</a:t>
            </a: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00C7F156-A91B-C543-9492-937D383F8D0D}"/>
              </a:ext>
            </a:extLst>
          </p:cNvPr>
          <p:cNvSpPr txBox="1"/>
          <p:nvPr/>
        </p:nvSpPr>
        <p:spPr>
          <a:xfrm>
            <a:off x="6539375" y="2456327"/>
            <a:ext cx="307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chemeClr val="bg1"/>
                </a:solidFill>
              </a:rPr>
              <a:t>✽</a:t>
            </a: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2C502A86-A5C5-DD41-AB2C-E65B3F48FF27}"/>
              </a:ext>
            </a:extLst>
          </p:cNvPr>
          <p:cNvSpPr txBox="1"/>
          <p:nvPr/>
        </p:nvSpPr>
        <p:spPr>
          <a:xfrm>
            <a:off x="7709772" y="2467432"/>
            <a:ext cx="307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chemeClr val="bg1"/>
                </a:solidFill>
              </a:rPr>
              <a:t>✽</a:t>
            </a:r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B4D634CB-FC11-8C47-8FD1-B3D9BD90D3EE}"/>
              </a:ext>
            </a:extLst>
          </p:cNvPr>
          <p:cNvSpPr txBox="1"/>
          <p:nvPr/>
        </p:nvSpPr>
        <p:spPr>
          <a:xfrm>
            <a:off x="7161428" y="3046513"/>
            <a:ext cx="307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✽</a:t>
            </a:r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B0921BD5-88F5-1746-B554-0D714DFCFF43}"/>
              </a:ext>
            </a:extLst>
          </p:cNvPr>
          <p:cNvSpPr txBox="1"/>
          <p:nvPr/>
        </p:nvSpPr>
        <p:spPr>
          <a:xfrm>
            <a:off x="5973636" y="3038939"/>
            <a:ext cx="307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✽</a:t>
            </a:r>
          </a:p>
        </p:txBody>
      </p:sp>
      <p:sp>
        <p:nvSpPr>
          <p:cNvPr id="214" name="TextBox 213">
            <a:extLst>
              <a:ext uri="{FF2B5EF4-FFF2-40B4-BE49-F238E27FC236}">
                <a16:creationId xmlns:a16="http://schemas.microsoft.com/office/drawing/2014/main" id="{1345A5BB-8C83-D345-B26D-C4E7161775EC}"/>
              </a:ext>
            </a:extLst>
          </p:cNvPr>
          <p:cNvSpPr txBox="1"/>
          <p:nvPr/>
        </p:nvSpPr>
        <p:spPr>
          <a:xfrm>
            <a:off x="4911732" y="2467432"/>
            <a:ext cx="307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✽</a:t>
            </a: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7E9EA391-04C2-3F49-B484-0B8693C0597A}"/>
              </a:ext>
            </a:extLst>
          </p:cNvPr>
          <p:cNvSpPr txBox="1"/>
          <p:nvPr/>
        </p:nvSpPr>
        <p:spPr>
          <a:xfrm>
            <a:off x="3789822" y="2459982"/>
            <a:ext cx="307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✽</a:t>
            </a: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F1D441CF-4699-D94F-9970-6AFDA79E90C7}"/>
              </a:ext>
            </a:extLst>
          </p:cNvPr>
          <p:cNvSpPr txBox="1"/>
          <p:nvPr/>
        </p:nvSpPr>
        <p:spPr>
          <a:xfrm>
            <a:off x="694493" y="217545"/>
            <a:ext cx="79438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/>
              <a:t>Contrast per sample</a:t>
            </a:r>
          </a:p>
        </p:txBody>
      </p:sp>
    </p:spTree>
    <p:extLst>
      <p:ext uri="{BB962C8B-B14F-4D97-AF65-F5344CB8AC3E}">
        <p14:creationId xmlns:p14="http://schemas.microsoft.com/office/powerpoint/2010/main" val="27597875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56B79270-8E03-9F45-B36B-71BFAC103859}"/>
              </a:ext>
            </a:extLst>
          </p:cNvPr>
          <p:cNvSpPr/>
          <p:nvPr/>
        </p:nvSpPr>
        <p:spPr>
          <a:xfrm>
            <a:off x="119311" y="496191"/>
            <a:ext cx="8611618" cy="4745091"/>
          </a:xfrm>
          <a:prstGeom prst="roundRect">
            <a:avLst>
              <a:gd name="adj" fmla="val 487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1B39FE7F-1885-ED40-8F2B-A2E44BE9733B}"/>
              </a:ext>
            </a:extLst>
          </p:cNvPr>
          <p:cNvGraphicFramePr/>
          <p:nvPr>
            <p:extLst/>
          </p:nvPr>
        </p:nvGraphicFramePr>
        <p:xfrm>
          <a:off x="318072" y="978546"/>
          <a:ext cx="8214101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3" name="Rectangle 12">
            <a:extLst>
              <a:ext uri="{FF2B5EF4-FFF2-40B4-BE49-F238E27FC236}">
                <a16:creationId xmlns:a16="http://schemas.microsoft.com/office/drawing/2014/main" id="{CCE3F5E1-3760-C54C-9F3D-C80DD7CCAEC0}"/>
              </a:ext>
            </a:extLst>
          </p:cNvPr>
          <p:cNvSpPr/>
          <p:nvPr/>
        </p:nvSpPr>
        <p:spPr>
          <a:xfrm>
            <a:off x="1050055" y="34526"/>
            <a:ext cx="731270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CA" sz="2400" dirty="0"/>
              <a:t>COMMAND steps to build the database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4281B85-3AAA-C049-881A-B7931AED8646}"/>
              </a:ext>
            </a:extLst>
          </p:cNvPr>
          <p:cNvSpPr/>
          <p:nvPr/>
        </p:nvSpPr>
        <p:spPr>
          <a:xfrm>
            <a:off x="232342" y="552701"/>
            <a:ext cx="11496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b="1" dirty="0">
                <a:solidFill>
                  <a:schemeClr val="bg1"/>
                </a:solidFill>
                <a:latin typeface="Courier" pitchFamily="2" charset="0"/>
              </a:rPr>
              <a:t>COMMAND</a:t>
            </a:r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BE970B53-C7CF-814E-A014-5FDA1FA0D90B}"/>
              </a:ext>
            </a:extLst>
          </p:cNvPr>
          <p:cNvGraphicFramePr/>
          <p:nvPr>
            <p:extLst/>
          </p:nvPr>
        </p:nvGraphicFramePr>
        <p:xfrm>
          <a:off x="1926955" y="5094640"/>
          <a:ext cx="6096000" cy="1621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9248712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1700067" y="2072418"/>
            <a:ext cx="5874026" cy="2047460"/>
          </a:xfrm>
          <a:prstGeom prst="roundRect">
            <a:avLst>
              <a:gd name="adj" fmla="val 3560"/>
            </a:avLst>
          </a:prstGeom>
          <a:solidFill>
            <a:srgbClr val="33BD98">
              <a:alpha val="2705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E000158-75B6-D348-B0BF-C569CBDF7E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6490" y="413948"/>
            <a:ext cx="3850028" cy="135820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9641A46-23CB-FF45-8C1E-83707A10DA71}"/>
              </a:ext>
            </a:extLst>
          </p:cNvPr>
          <p:cNvSpPr txBox="1"/>
          <p:nvPr/>
        </p:nvSpPr>
        <p:spPr>
          <a:xfrm>
            <a:off x="3289852" y="1364532"/>
            <a:ext cx="49674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>
                <a:solidFill>
                  <a:srgbClr val="015699"/>
                </a:solidFill>
                <a:ea typeface="Arial Rounded MT Bold" charset="0"/>
                <a:cs typeface="Arial Rounded MT Bold" charset="0"/>
              </a:rPr>
              <a:t>Gene </a:t>
            </a:r>
            <a:r>
              <a:rPr lang="es-ES" sz="2000" dirty="0" err="1">
                <a:solidFill>
                  <a:srgbClr val="015699"/>
                </a:solidFill>
                <a:ea typeface="Arial Rounded MT Bold" charset="0"/>
                <a:cs typeface="Arial Rounded MT Bold" charset="0"/>
              </a:rPr>
              <a:t>expression</a:t>
            </a:r>
            <a:r>
              <a:rPr lang="es-ES" sz="2000" dirty="0">
                <a:solidFill>
                  <a:srgbClr val="015699"/>
                </a:solidFill>
                <a:ea typeface="Arial Rounded MT Bold" charset="0"/>
                <a:cs typeface="Arial Rounded MT Bold" charset="0"/>
              </a:rPr>
              <a:t> </a:t>
            </a:r>
            <a:r>
              <a:rPr lang="es-ES" sz="2000" dirty="0" err="1">
                <a:solidFill>
                  <a:srgbClr val="015699"/>
                </a:solidFill>
                <a:ea typeface="Arial Rounded MT Bold" charset="0"/>
                <a:cs typeface="Arial Rounded MT Bold" charset="0"/>
              </a:rPr>
              <a:t>lung</a:t>
            </a:r>
            <a:r>
              <a:rPr lang="es-ES" sz="2000" dirty="0">
                <a:solidFill>
                  <a:srgbClr val="015699"/>
                </a:solidFill>
                <a:ea typeface="Arial Rounded MT Bold" charset="0"/>
                <a:cs typeface="Arial Rounded MT Bold" charset="0"/>
              </a:rPr>
              <a:t> </a:t>
            </a:r>
            <a:r>
              <a:rPr lang="es-ES" sz="2000" dirty="0" err="1">
                <a:solidFill>
                  <a:srgbClr val="015699"/>
                </a:solidFill>
                <a:ea typeface="Arial Rounded MT Bold" charset="0"/>
                <a:cs typeface="Arial Rounded MT Bold" charset="0"/>
              </a:rPr>
              <a:t>diseases</a:t>
            </a:r>
            <a:r>
              <a:rPr lang="es-ES" sz="2000" dirty="0">
                <a:solidFill>
                  <a:srgbClr val="015699"/>
                </a:solidFill>
                <a:ea typeface="Arial Rounded MT Bold" charset="0"/>
                <a:cs typeface="Arial Rounded MT Bold" charset="0"/>
              </a:rPr>
              <a:t> </a:t>
            </a:r>
            <a:r>
              <a:rPr lang="es-ES" sz="2000" dirty="0" err="1">
                <a:solidFill>
                  <a:srgbClr val="015699"/>
                </a:solidFill>
                <a:ea typeface="Arial Rounded MT Bold" charset="0"/>
                <a:cs typeface="Arial Rounded MT Bold" charset="0"/>
              </a:rPr>
              <a:t>database</a:t>
            </a:r>
            <a:r>
              <a:rPr lang="es-ES" sz="2000" dirty="0">
                <a:solidFill>
                  <a:srgbClr val="015699"/>
                </a:solidFill>
                <a:ea typeface="Arial Rounded MT Bold" charset="0"/>
                <a:cs typeface="Arial Rounded MT Bold" charset="0"/>
              </a:rPr>
              <a:t> </a:t>
            </a:r>
            <a:endParaRPr lang="en-CA" sz="1200" dirty="0">
              <a:solidFill>
                <a:srgbClr val="015699"/>
              </a:solidFill>
              <a:ea typeface="Arial Rounded MT Bold" charset="0"/>
              <a:cs typeface="Arial Rounded MT Bold" charset="0"/>
            </a:endParaRPr>
          </a:p>
        </p:txBody>
      </p:sp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272BCA39-9771-AF40-87F8-C7864A2551D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289854" y="2660377"/>
          <a:ext cx="3882813" cy="11480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3356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471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34594"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ln>
                          <a:solidFill>
                            <a:srgbClr val="015699"/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ln>
                            <a:solidFill>
                              <a:srgbClr val="015699"/>
                            </a:solidFill>
                          </a:ln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</a:rPr>
                        <a:t>Homo sapiens</a:t>
                      </a:r>
                      <a:endParaRPr lang="en-US" sz="1800" b="0" i="0" u="none" strike="noStrike" dirty="0">
                        <a:ln>
                          <a:solidFill>
                            <a:srgbClr val="015699"/>
                          </a:solidFill>
                        </a:ln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459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ln>
                            <a:solidFill>
                              <a:srgbClr val="015699"/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Experiments</a:t>
                      </a:r>
                    </a:p>
                  </a:txBody>
                  <a:tcPr marL="12700" marR="12700" marT="1270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 dirty="0">
                          <a:ln>
                            <a:solidFill>
                              <a:srgbClr val="015699"/>
                            </a:solidFill>
                          </a:ln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Calibri" charset="0"/>
                        </a:rPr>
                        <a:t>46 (25)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459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ln>
                            <a:solidFill>
                              <a:srgbClr val="015699"/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Samples</a:t>
                      </a:r>
                    </a:p>
                  </a:txBody>
                  <a:tcPr marL="12700" marR="12700" marT="1270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800" b="0" i="0" u="none" strike="noStrike" dirty="0">
                          <a:ln>
                            <a:solidFill>
                              <a:srgbClr val="015699"/>
                            </a:solidFill>
                          </a:ln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Calibri" charset="0"/>
                        </a:rPr>
                        <a:t>3208 (~1674)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459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ln>
                            <a:solidFill>
                              <a:srgbClr val="015699"/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Genes </a:t>
                      </a:r>
                    </a:p>
                  </a:txBody>
                  <a:tcPr marL="12700" marR="12700" marT="1270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800" b="0" i="0" u="none" strike="noStrike" dirty="0">
                          <a:ln>
                            <a:solidFill>
                              <a:srgbClr val="015699"/>
                            </a:solidFill>
                          </a:ln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alibri" charset="0"/>
                        </a:rPr>
                        <a:t>19,687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30" name="Picture 29">
            <a:extLst>
              <a:ext uri="{FF2B5EF4-FFF2-40B4-BE49-F238E27FC236}">
                <a16:creationId xmlns:a16="http://schemas.microsoft.com/office/drawing/2014/main" id="{67C8B5D4-2159-9643-86D7-9257ECB4F8B8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6267662" y="2274739"/>
            <a:ext cx="378246" cy="385638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41B0084B-D17C-A746-8868-3CC4DB97A716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934686" y="2317193"/>
            <a:ext cx="1404793" cy="609308"/>
          </a:xfrm>
          <a:prstGeom prst="rect">
            <a:avLst/>
          </a:prstGeom>
        </p:spPr>
      </p:pic>
      <p:sp>
        <p:nvSpPr>
          <p:cNvPr id="32" name="Rounded Rectangle 31"/>
          <p:cNvSpPr/>
          <p:nvPr/>
        </p:nvSpPr>
        <p:spPr>
          <a:xfrm>
            <a:off x="1700069" y="2072418"/>
            <a:ext cx="1412209" cy="2047460"/>
          </a:xfrm>
          <a:prstGeom prst="roundRect">
            <a:avLst>
              <a:gd name="adj" fmla="val 6814"/>
            </a:avLst>
          </a:prstGeom>
          <a:solidFill>
            <a:srgbClr val="33CB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708392" y="2682379"/>
            <a:ext cx="15471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>
                <a:solidFill>
                  <a:srgbClr val="004377"/>
                </a:solidFill>
              </a:rPr>
              <a:t>COPD</a:t>
            </a:r>
            <a:endParaRPr lang="en-US" sz="4000" b="1" dirty="0">
              <a:solidFill>
                <a:srgbClr val="004377"/>
              </a:solidFill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1700067" y="4364518"/>
            <a:ext cx="5874026" cy="571528"/>
          </a:xfrm>
          <a:prstGeom prst="roundRect">
            <a:avLst>
              <a:gd name="adj" fmla="val 3560"/>
            </a:avLst>
          </a:prstGeom>
          <a:solidFill>
            <a:srgbClr val="33BD98">
              <a:alpha val="2705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"/>
            <a:r>
              <a:rPr lang="en-US" dirty="0" err="1"/>
              <a:t>Experimentos</a:t>
            </a:r>
            <a:endParaRPr lang="en-US" dirty="0"/>
          </a:p>
          <a:p>
            <a:pPr fontAlgn="b"/>
            <a:r>
              <a:rPr lang="en-US" dirty="0"/>
              <a:t>25</a:t>
            </a:r>
          </a:p>
        </p:txBody>
      </p:sp>
      <p:sp>
        <p:nvSpPr>
          <p:cNvPr id="35" name="Rounded Rectangle 34"/>
          <p:cNvSpPr/>
          <p:nvPr/>
        </p:nvSpPr>
        <p:spPr>
          <a:xfrm>
            <a:off x="1700069" y="4364519"/>
            <a:ext cx="1412209" cy="558121"/>
          </a:xfrm>
          <a:prstGeom prst="roundRect">
            <a:avLst>
              <a:gd name="adj" fmla="val 6814"/>
            </a:avLst>
          </a:prstGeom>
          <a:solidFill>
            <a:srgbClr val="33CB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726344" y="4337865"/>
            <a:ext cx="13596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>
                <a:solidFill>
                  <a:srgbClr val="004377"/>
                </a:solidFill>
              </a:rPr>
              <a:t>IPF</a:t>
            </a:r>
            <a:endParaRPr lang="en-US" sz="3200" b="1" dirty="0">
              <a:solidFill>
                <a:srgbClr val="004377"/>
              </a:solidFill>
            </a:endParaRPr>
          </a:p>
        </p:txBody>
      </p:sp>
      <p:sp>
        <p:nvSpPr>
          <p:cNvPr id="37" name="Rounded Rectangle 36"/>
          <p:cNvSpPr/>
          <p:nvPr/>
        </p:nvSpPr>
        <p:spPr>
          <a:xfrm>
            <a:off x="1695619" y="5104640"/>
            <a:ext cx="5874026" cy="511588"/>
          </a:xfrm>
          <a:prstGeom prst="roundRect">
            <a:avLst>
              <a:gd name="adj" fmla="val 3560"/>
            </a:avLst>
          </a:prstGeom>
          <a:solidFill>
            <a:srgbClr val="33BD98">
              <a:alpha val="2705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ounded Rectangle 37"/>
          <p:cNvSpPr/>
          <p:nvPr/>
        </p:nvSpPr>
        <p:spPr>
          <a:xfrm>
            <a:off x="1695621" y="5104640"/>
            <a:ext cx="1412209" cy="511588"/>
          </a:xfrm>
          <a:prstGeom prst="roundRect">
            <a:avLst>
              <a:gd name="adj" fmla="val 6814"/>
            </a:avLst>
          </a:prstGeom>
          <a:solidFill>
            <a:srgbClr val="33CB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721896" y="5125199"/>
            <a:ext cx="13596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4377"/>
                </a:solidFill>
              </a:rPr>
              <a:t>ASTHMA</a:t>
            </a:r>
          </a:p>
        </p:txBody>
      </p:sp>
      <p:sp>
        <p:nvSpPr>
          <p:cNvPr id="40" name="Rounded Rectangle 39"/>
          <p:cNvSpPr/>
          <p:nvPr/>
        </p:nvSpPr>
        <p:spPr>
          <a:xfrm>
            <a:off x="1695619" y="5844763"/>
            <a:ext cx="5874026" cy="511588"/>
          </a:xfrm>
          <a:prstGeom prst="roundRect">
            <a:avLst>
              <a:gd name="adj" fmla="val 3560"/>
            </a:avLst>
          </a:prstGeom>
          <a:solidFill>
            <a:srgbClr val="33BD98">
              <a:alpha val="2705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ounded Rectangle 40"/>
          <p:cNvSpPr/>
          <p:nvPr/>
        </p:nvSpPr>
        <p:spPr>
          <a:xfrm>
            <a:off x="1695621" y="5844763"/>
            <a:ext cx="1412209" cy="511588"/>
          </a:xfrm>
          <a:prstGeom prst="roundRect">
            <a:avLst>
              <a:gd name="adj" fmla="val 6814"/>
            </a:avLst>
          </a:prstGeom>
          <a:solidFill>
            <a:srgbClr val="33CB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721896" y="5844763"/>
            <a:ext cx="13596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4377"/>
                </a:solidFill>
              </a:rPr>
              <a:t>C</a:t>
            </a:r>
            <a:r>
              <a:rPr lang="es-ES" sz="2400" b="1" dirty="0">
                <a:solidFill>
                  <a:srgbClr val="004377"/>
                </a:solidFill>
              </a:rPr>
              <a:t>ANCER</a:t>
            </a:r>
            <a:endParaRPr lang="en-US" sz="2400" b="1" dirty="0">
              <a:solidFill>
                <a:srgbClr val="004377"/>
              </a:solidFill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3289854" y="4377055"/>
          <a:ext cx="3882813" cy="5740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3356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471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34594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800" b="0" i="0" u="none" strike="noStrike" kern="1200" dirty="0">
                          <a:ln>
                            <a:solidFill>
                              <a:srgbClr val="015699"/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+mn-ea"/>
                          <a:cs typeface="+mn-cs"/>
                        </a:rPr>
                        <a:t>Experiments</a:t>
                      </a:r>
                    </a:p>
                  </a:txBody>
                  <a:tcPr marL="12700" marR="12700" marT="1270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s-IS" sz="1800" b="0" i="0" u="none" strike="noStrike" kern="1200" dirty="0">
                          <a:ln>
                            <a:solidFill>
                              <a:srgbClr val="015699"/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+mn-ea"/>
                          <a:cs typeface="+mn-cs"/>
                        </a:rPr>
                        <a:t>27 (15)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459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 dirty="0">
                          <a:ln>
                            <a:solidFill>
                              <a:srgbClr val="015699"/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+mn-ea"/>
                          <a:cs typeface="+mn-cs"/>
                        </a:rPr>
                        <a:t>Samples</a:t>
                      </a:r>
                    </a:p>
                  </a:txBody>
                  <a:tcPr marL="12700" marR="12700" marT="1270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800" b="0" i="0" u="none" strike="noStrike" kern="1200" dirty="0">
                          <a:ln>
                            <a:solidFill>
                              <a:srgbClr val="015699"/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+mn-ea"/>
                          <a:cs typeface="+mn-cs"/>
                        </a:rPr>
                        <a:t>1112 (~600)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082982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5E000158-75B6-D348-B0BF-C569CBDF7E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8145" y="222562"/>
            <a:ext cx="3850028" cy="135820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9641A46-23CB-FF45-8C1E-83707A10DA71}"/>
              </a:ext>
            </a:extLst>
          </p:cNvPr>
          <p:cNvSpPr txBox="1"/>
          <p:nvPr/>
        </p:nvSpPr>
        <p:spPr>
          <a:xfrm>
            <a:off x="2981507" y="1173146"/>
            <a:ext cx="49674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>
                <a:solidFill>
                  <a:srgbClr val="015699"/>
                </a:solidFill>
                <a:ea typeface="Arial Rounded MT Bold" charset="0"/>
                <a:cs typeface="Arial Rounded MT Bold" charset="0"/>
              </a:rPr>
              <a:t>Gene </a:t>
            </a:r>
            <a:r>
              <a:rPr lang="es-ES" sz="2000" dirty="0" err="1">
                <a:solidFill>
                  <a:srgbClr val="015699"/>
                </a:solidFill>
                <a:ea typeface="Arial Rounded MT Bold" charset="0"/>
                <a:cs typeface="Arial Rounded MT Bold" charset="0"/>
              </a:rPr>
              <a:t>expression</a:t>
            </a:r>
            <a:r>
              <a:rPr lang="es-ES" sz="2000" dirty="0">
                <a:solidFill>
                  <a:srgbClr val="015699"/>
                </a:solidFill>
                <a:ea typeface="Arial Rounded MT Bold" charset="0"/>
                <a:cs typeface="Arial Rounded MT Bold" charset="0"/>
              </a:rPr>
              <a:t> </a:t>
            </a:r>
            <a:r>
              <a:rPr lang="es-ES" sz="2000" dirty="0" err="1">
                <a:solidFill>
                  <a:srgbClr val="015699"/>
                </a:solidFill>
                <a:ea typeface="Arial Rounded MT Bold" charset="0"/>
                <a:cs typeface="Arial Rounded MT Bold" charset="0"/>
              </a:rPr>
              <a:t>lung</a:t>
            </a:r>
            <a:r>
              <a:rPr lang="es-ES" sz="2000" dirty="0">
                <a:solidFill>
                  <a:srgbClr val="015699"/>
                </a:solidFill>
                <a:ea typeface="Arial Rounded MT Bold" charset="0"/>
                <a:cs typeface="Arial Rounded MT Bold" charset="0"/>
              </a:rPr>
              <a:t> </a:t>
            </a:r>
            <a:r>
              <a:rPr lang="es-ES" sz="2000" dirty="0" err="1">
                <a:solidFill>
                  <a:srgbClr val="015699"/>
                </a:solidFill>
                <a:ea typeface="Arial Rounded MT Bold" charset="0"/>
                <a:cs typeface="Arial Rounded MT Bold" charset="0"/>
              </a:rPr>
              <a:t>diseases</a:t>
            </a:r>
            <a:r>
              <a:rPr lang="es-ES" sz="2000" dirty="0">
                <a:solidFill>
                  <a:srgbClr val="015699"/>
                </a:solidFill>
                <a:ea typeface="Arial Rounded MT Bold" charset="0"/>
                <a:cs typeface="Arial Rounded MT Bold" charset="0"/>
              </a:rPr>
              <a:t> </a:t>
            </a:r>
            <a:r>
              <a:rPr lang="es-ES" sz="2000" dirty="0" err="1">
                <a:solidFill>
                  <a:srgbClr val="015699"/>
                </a:solidFill>
                <a:ea typeface="Arial Rounded MT Bold" charset="0"/>
                <a:cs typeface="Arial Rounded MT Bold" charset="0"/>
              </a:rPr>
              <a:t>database</a:t>
            </a:r>
            <a:r>
              <a:rPr lang="es-ES" sz="2000" dirty="0">
                <a:solidFill>
                  <a:srgbClr val="015699"/>
                </a:solidFill>
                <a:ea typeface="Arial Rounded MT Bold" charset="0"/>
                <a:cs typeface="Arial Rounded MT Bold" charset="0"/>
              </a:rPr>
              <a:t> </a:t>
            </a:r>
            <a:endParaRPr lang="en-CA" sz="1200" dirty="0">
              <a:solidFill>
                <a:srgbClr val="015699"/>
              </a:solidFill>
              <a:ea typeface="Arial Rounded MT Bold" charset="0"/>
              <a:cs typeface="Arial Rounded MT Bold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3216A95-0613-8144-ABBA-93BD80601E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8145" y="1719439"/>
            <a:ext cx="4994444" cy="505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7452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1106</TotalTime>
  <Words>1016</Words>
  <Application>Microsoft Macintosh PowerPoint</Application>
  <PresentationFormat>On-screen Show (4:3)</PresentationFormat>
  <Paragraphs>308</Paragraphs>
  <Slides>27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42" baseType="lpstr">
      <vt:lpstr>ArialUnicodeMS</vt:lpstr>
      <vt:lpstr>Heiti SC Medium</vt:lpstr>
      <vt:lpstr>Arial</vt:lpstr>
      <vt:lpstr>Arial</vt:lpstr>
      <vt:lpstr>Arial Rounded MT Bold</vt:lpstr>
      <vt:lpstr>Calibri</vt:lpstr>
      <vt:lpstr>Calibri Light</vt:lpstr>
      <vt:lpstr>Candara</vt:lpstr>
      <vt:lpstr>Century Gothic</vt:lpstr>
      <vt:lpstr>Copperplate Gothic Bold</vt:lpstr>
      <vt:lpstr>Courier</vt:lpstr>
      <vt:lpstr>Georgia</vt:lpstr>
      <vt:lpstr>Gill Sans Ultra Bold</vt:lpstr>
      <vt:lpstr>Phosphate Solid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Ana Villasenor</dc:creator>
  <cp:lastModifiedBy>Ana Villasenor</cp:lastModifiedBy>
  <cp:revision>5</cp:revision>
  <dcterms:created xsi:type="dcterms:W3CDTF">2019-03-20T23:29:17Z</dcterms:created>
  <dcterms:modified xsi:type="dcterms:W3CDTF">2019-03-21T17:55:37Z</dcterms:modified>
</cp:coreProperties>
</file>